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vsdx" ContentType="application/vnd.ms-visio.drawing"/>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9"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8" r:id="rId49"/>
    <p:sldId id="309" r:id="rId50"/>
    <p:sldId id="310" r:id="rId51"/>
    <p:sldId id="311" r:id="rId52"/>
    <p:sldId id="312" r:id="rId53"/>
    <p:sldId id="313" r:id="rId54"/>
    <p:sldId id="314" r:id="rId55"/>
    <p:sldId id="303" r:id="rId56"/>
    <p:sldId id="304" r:id="rId57"/>
    <p:sldId id="305" r:id="rId58"/>
    <p:sldId id="306" r:id="rId59"/>
    <p:sldId id="30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460D4-5DA7-4777-A7AE-BABB70D2EB9A}" type="datetimeFigureOut">
              <a:rPr lang="en-US" smtClean="0"/>
              <a:t>23-Jul-18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89E1E9-90B8-4484-A5E9-93BC7692293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9E1E9-90B8-4484-A5E9-93BC7692293B}" type="slidenum">
              <a:rPr lang="en-US" smtClean="0"/>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9E1E9-90B8-4484-A5E9-93BC7692293B}" type="slidenum">
              <a:rPr lang="en-US" smtClean="0"/>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31CC75-F68E-4C06-965C-21367D775BB9}" type="datetimeFigureOut">
              <a:rPr lang="en-US" smtClean="0"/>
              <a:pPr/>
              <a:t>23-Jul-18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E863-1770-4643-A3EE-1F2410E047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1CC75-F68E-4C06-965C-21367D775BB9}" type="datetimeFigureOut">
              <a:rPr lang="en-US" smtClean="0"/>
              <a:pPr/>
              <a:t>23-Jul-18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E863-1770-4643-A3EE-1F2410E047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1CC75-F68E-4C06-965C-21367D775BB9}" type="datetimeFigureOut">
              <a:rPr lang="en-US" smtClean="0"/>
              <a:pPr/>
              <a:t>23-Jul-18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E863-1770-4643-A3EE-1F2410E047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1CC75-F68E-4C06-965C-21367D775BB9}" type="datetimeFigureOut">
              <a:rPr lang="en-US" smtClean="0"/>
              <a:pPr/>
              <a:t>23-Jul-18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E863-1770-4643-A3EE-1F2410E047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1CC75-F68E-4C06-965C-21367D775BB9}" type="datetimeFigureOut">
              <a:rPr lang="en-US" smtClean="0"/>
              <a:pPr/>
              <a:t>23-Jul-18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0E863-1770-4643-A3EE-1F2410E047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31CC75-F68E-4C06-965C-21367D775BB9}" type="datetimeFigureOut">
              <a:rPr lang="en-US" smtClean="0"/>
              <a:pPr/>
              <a:t>23-Jul-18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E863-1770-4643-A3EE-1F2410E047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31CC75-F68E-4C06-965C-21367D775BB9}" type="datetimeFigureOut">
              <a:rPr lang="en-US" smtClean="0"/>
              <a:pPr/>
              <a:t>23-Jul-18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0E863-1770-4643-A3EE-1F2410E047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31CC75-F68E-4C06-965C-21367D775BB9}" type="datetimeFigureOut">
              <a:rPr lang="en-US" smtClean="0"/>
              <a:pPr/>
              <a:t>23-Jul-18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0E863-1770-4643-A3EE-1F2410E047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1CC75-F68E-4C06-965C-21367D775BB9}" type="datetimeFigureOut">
              <a:rPr lang="en-US" smtClean="0"/>
              <a:pPr/>
              <a:t>23-Jul-18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0E863-1770-4643-A3EE-1F2410E047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1CC75-F68E-4C06-965C-21367D775BB9}" type="datetimeFigureOut">
              <a:rPr lang="en-US" smtClean="0"/>
              <a:pPr/>
              <a:t>23-Jul-18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E863-1770-4643-A3EE-1F2410E047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1CC75-F68E-4C06-965C-21367D775BB9}" type="datetimeFigureOut">
              <a:rPr lang="en-US" smtClean="0"/>
              <a:pPr/>
              <a:t>23-Jul-18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0E863-1770-4643-A3EE-1F2410E047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1CC75-F68E-4C06-965C-21367D775BB9}" type="datetimeFigureOut">
              <a:rPr lang="en-US" smtClean="0"/>
              <a:pPr/>
              <a:t>23-Jul-18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0E863-1770-4643-A3EE-1F2410E047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ebsupport.ewon.biz/support/product/download-zone/all-softwa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Visio_Drawing233331111.vs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openvpn.net/index.php/open-source/download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120775"/>
            <a:ext cx="7772400" cy="1470025"/>
          </a:xfrm>
        </p:spPr>
        <p:txBody>
          <a:bodyPr>
            <a:normAutofit fontScale="90000"/>
          </a:bodyPr>
          <a:lstStyle/>
          <a:p>
            <a:r>
              <a:rPr lang="th-TH" b="1" dirty="0" smtClean="0">
                <a:solidFill>
                  <a:schemeClr val="accent6">
                    <a:lumMod val="50000"/>
                  </a:schemeClr>
                </a:solidFill>
                <a:latin typeface="TH SarabunPSK" pitchFamily="34" charset="-34"/>
                <a:cs typeface="TH SarabunPSK" pitchFamily="34" charset="-34"/>
              </a:rPr>
              <a:t>อบรมการใช้งานสถานีสนาม</a:t>
            </a:r>
            <a:r>
              <a:rPr lang="en-US" b="1" dirty="0" smtClean="0">
                <a:solidFill>
                  <a:schemeClr val="accent6">
                    <a:lumMod val="50000"/>
                  </a:schemeClr>
                </a:solidFill>
                <a:latin typeface="TH SarabunPSK" pitchFamily="34" charset="-34"/>
                <a:cs typeface="TH SarabunPSK" pitchFamily="34" charset="-34"/>
              </a:rPr>
              <a:t/>
            </a:r>
            <a:br>
              <a:rPr lang="en-US" b="1" dirty="0" smtClean="0">
                <a:solidFill>
                  <a:schemeClr val="accent6">
                    <a:lumMod val="50000"/>
                  </a:schemeClr>
                </a:solidFill>
                <a:latin typeface="TH SarabunPSK" pitchFamily="34" charset="-34"/>
                <a:cs typeface="TH SarabunPSK" pitchFamily="34" charset="-34"/>
              </a:rPr>
            </a:br>
            <a:r>
              <a:rPr lang="th-TH" b="1" dirty="0" smtClean="0">
                <a:solidFill>
                  <a:schemeClr val="accent6">
                    <a:lumMod val="50000"/>
                  </a:schemeClr>
                </a:solidFill>
                <a:latin typeface="TH SarabunPSK" pitchFamily="34" charset="-34"/>
                <a:cs typeface="TH SarabunPSK" pitchFamily="34" charset="-34"/>
              </a:rPr>
              <a:t>สำหรับผู้ดูแลระบบ</a:t>
            </a:r>
            <a:r>
              <a:rPr lang="en-US" b="1" dirty="0" smtClean="0">
                <a:solidFill>
                  <a:schemeClr val="accent6">
                    <a:lumMod val="50000"/>
                  </a:schemeClr>
                </a:solidFill>
                <a:latin typeface="TH SarabunPSK" pitchFamily="34" charset="-34"/>
                <a:cs typeface="TH SarabunPSK" pitchFamily="34" charset="-34"/>
              </a:rPr>
              <a:t/>
            </a:r>
            <a:br>
              <a:rPr lang="en-US" b="1" dirty="0" smtClean="0">
                <a:solidFill>
                  <a:schemeClr val="accent6">
                    <a:lumMod val="50000"/>
                  </a:schemeClr>
                </a:solidFill>
                <a:latin typeface="TH SarabunPSK" pitchFamily="34" charset="-34"/>
                <a:cs typeface="TH SarabunPSK" pitchFamily="34" charset="-34"/>
              </a:rPr>
            </a:br>
            <a:r>
              <a:rPr lang="th-TH" b="1" dirty="0" smtClean="0">
                <a:solidFill>
                  <a:schemeClr val="accent6">
                    <a:lumMod val="50000"/>
                  </a:schemeClr>
                </a:solidFill>
                <a:latin typeface="TH SarabunPSK" pitchFamily="34" charset="-34"/>
                <a:cs typeface="TH SarabunPSK" pitchFamily="34" charset="-34"/>
              </a:rPr>
              <a:t>โครงการพัฒนาระบบสารสนเทศเพื่อติดตามเฝ้าระวังสถานการณ์น้ำบาดาล ระยะที่ </a:t>
            </a:r>
            <a:r>
              <a:rPr lang="en-US" b="1" dirty="0" smtClean="0">
                <a:solidFill>
                  <a:schemeClr val="accent6">
                    <a:lumMod val="50000"/>
                  </a:schemeClr>
                </a:solidFill>
                <a:latin typeface="TH SarabunPSK" pitchFamily="34" charset="-34"/>
                <a:cs typeface="TH SarabunPSK" pitchFamily="34" charset="-34"/>
              </a:rPr>
              <a:t>1</a:t>
            </a:r>
            <a:r>
              <a:rPr lang="th-TH" dirty="0" smtClean="0"/>
              <a:t/>
            </a:r>
            <a:br>
              <a:rPr lang="th-TH"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3276600" y="127337"/>
            <a:ext cx="2571538" cy="1015663"/>
          </a:xfrm>
          <a:prstGeom prst="rect">
            <a:avLst/>
          </a:prstGeom>
          <a:noFill/>
          <a:ln w="9525">
            <a:noFill/>
            <a:miter lim="800000"/>
            <a:headEnd/>
            <a:tailEnd/>
          </a:ln>
        </p:spPr>
        <p:txBody>
          <a:bodyPr wrap="none">
            <a:spAutoFit/>
          </a:bodyPr>
          <a:lstStyle/>
          <a:p>
            <a:pPr algn="ctr"/>
            <a:r>
              <a:rPr lang="en-US" sz="2400" b="1" dirty="0">
                <a:latin typeface="TH SarabunPSK" pitchFamily="34" charset="-34"/>
                <a:cs typeface="TH SarabunPSK" pitchFamily="34" charset="-34"/>
              </a:rPr>
              <a:t>Extension card: </a:t>
            </a:r>
            <a:r>
              <a:rPr lang="en-US" sz="2400" b="1" dirty="0" smtClean="0">
                <a:latin typeface="TH SarabunPSK" pitchFamily="34" charset="-34"/>
                <a:cs typeface="TH SarabunPSK" pitchFamily="34" charset="-34"/>
              </a:rPr>
              <a:t>FLX3402</a:t>
            </a:r>
            <a:endParaRPr lang="en-US" sz="2400" dirty="0">
              <a:latin typeface="TH SarabunPSK" pitchFamily="34" charset="-34"/>
              <a:cs typeface="TH SarabunPSK" pitchFamily="34" charset="-34"/>
            </a:endParaRPr>
          </a:p>
          <a:p>
            <a:pPr algn="ctr"/>
            <a:endParaRPr lang="en-US" dirty="0">
              <a:latin typeface="TH SarabunPSK" pitchFamily="34" charset="-34"/>
              <a:cs typeface="TH SarabunPSK" pitchFamily="34" charset="-34"/>
            </a:endParaRPr>
          </a:p>
          <a:p>
            <a:pPr algn="ctr"/>
            <a:endParaRPr lang="th-TH" dirty="0">
              <a:latin typeface="TH SarabunPSK" pitchFamily="34" charset="-34"/>
              <a:cs typeface="TH SarabunPSK" pitchFamily="34" charset="-34"/>
            </a:endParaRPr>
          </a:p>
        </p:txBody>
      </p:sp>
      <p:sp>
        <p:nvSpPr>
          <p:cNvPr id="6" name="Rectangle 5"/>
          <p:cNvSpPr/>
          <p:nvPr/>
        </p:nvSpPr>
        <p:spPr>
          <a:xfrm>
            <a:off x="609600" y="3429000"/>
            <a:ext cx="8077200" cy="2677656"/>
          </a:xfrm>
          <a:prstGeom prst="rect">
            <a:avLst/>
          </a:prstGeom>
        </p:spPr>
        <p:txBody>
          <a:bodyPr wrap="square">
            <a:spAutoFit/>
          </a:bodyPr>
          <a:lstStyle/>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มีช่องเชื่อมต่อ </a:t>
            </a:r>
            <a:r>
              <a:rPr lang="en-US" sz="2400" dirty="0" smtClean="0">
                <a:latin typeface="TH SarabunPSK" pitchFamily="34" charset="-34"/>
                <a:cs typeface="TH SarabunPSK" pitchFamily="34" charset="-34"/>
              </a:rPr>
              <a:t>DI 8 </a:t>
            </a:r>
            <a:r>
              <a:rPr lang="th-TH" sz="2400" dirty="0" smtClean="0">
                <a:latin typeface="TH SarabunPSK" pitchFamily="34" charset="-34"/>
                <a:cs typeface="TH SarabunPSK" pitchFamily="34" charset="-34"/>
              </a:rPr>
              <a:t>ช่อง</a:t>
            </a:r>
            <a:r>
              <a:rPr lang="en-US" sz="2400" dirty="0" smtClean="0">
                <a:latin typeface="TH SarabunPSK" pitchFamily="34" charset="-34"/>
                <a:cs typeface="TH SarabunPSK" pitchFamily="34" charset="-34"/>
              </a:rPr>
              <a:t>,</a:t>
            </a:r>
            <a:r>
              <a:rPr lang="th-TH" sz="2400" dirty="0" smtClean="0">
                <a:latin typeface="TH SarabunPSK" pitchFamily="34" charset="-34"/>
                <a:cs typeface="TH SarabunPSK" pitchFamily="34" charset="-34"/>
              </a:rPr>
              <a:t>ช่องเชื่อมต่อ </a:t>
            </a:r>
            <a:r>
              <a:rPr lang="en-US" sz="2400" dirty="0" smtClean="0">
                <a:latin typeface="TH SarabunPSK" pitchFamily="34" charset="-34"/>
                <a:cs typeface="TH SarabunPSK" pitchFamily="34" charset="-34"/>
              </a:rPr>
              <a:t>AI 4 </a:t>
            </a:r>
            <a:r>
              <a:rPr lang="th-TH" sz="2400" dirty="0" smtClean="0">
                <a:latin typeface="TH SarabunPSK" pitchFamily="34" charset="-34"/>
                <a:cs typeface="TH SarabunPSK" pitchFamily="34" charset="-34"/>
              </a:rPr>
              <a:t>ช่องและช่องเชื่อมต่อ </a:t>
            </a:r>
            <a:r>
              <a:rPr lang="en-US" sz="2400" dirty="0" smtClean="0">
                <a:latin typeface="TH SarabunPSK" pitchFamily="34" charset="-34"/>
                <a:cs typeface="TH SarabunPSK" pitchFamily="34" charset="-34"/>
              </a:rPr>
              <a:t>DO 2 </a:t>
            </a:r>
            <a:r>
              <a:rPr lang="th-TH" sz="2400" dirty="0" smtClean="0">
                <a:latin typeface="TH SarabunPSK" pitchFamily="34" charset="-34"/>
                <a:cs typeface="TH SarabunPSK" pitchFamily="34" charset="-34"/>
              </a:rPr>
              <a:t>ช่อง</a:t>
            </a:r>
          </a:p>
          <a:p>
            <a:pPr>
              <a:buFontTx/>
              <a:buChar char="-"/>
            </a:pPr>
            <a:r>
              <a:rPr lang="th-TH" sz="2400" dirty="0">
                <a:latin typeface="TH SarabunPSK" pitchFamily="34" charset="-34"/>
                <a:cs typeface="TH SarabunPSK" pitchFamily="34" charset="-34"/>
              </a:rPr>
              <a:t> </a:t>
            </a:r>
            <a:r>
              <a:rPr lang="th-TH" sz="2400" dirty="0" smtClean="0">
                <a:latin typeface="TH SarabunPSK" pitchFamily="34" charset="-34"/>
                <a:cs typeface="TH SarabunPSK" pitchFamily="34" charset="-34"/>
              </a:rPr>
              <a:t>ช่องการเชื่อมต่อแบบ </a:t>
            </a:r>
            <a:r>
              <a:rPr lang="en-US" sz="2400" dirty="0" smtClean="0">
                <a:latin typeface="TH SarabunPSK" pitchFamily="34" charset="-34"/>
                <a:cs typeface="TH SarabunPSK" pitchFamily="34" charset="-34"/>
              </a:rPr>
              <a:t>DI </a:t>
            </a:r>
            <a:r>
              <a:rPr lang="th-TH" sz="2400" dirty="0" smtClean="0">
                <a:latin typeface="TH SarabunPSK" pitchFamily="34" charset="-34"/>
                <a:cs typeface="TH SarabunPSK" pitchFamily="34" charset="-34"/>
              </a:rPr>
              <a:t>รองรับการใช้งานที่แรงดัน </a:t>
            </a:r>
            <a:r>
              <a:rPr lang="en-US" sz="2400" dirty="0" smtClean="0">
                <a:latin typeface="TH SarabunPSK" pitchFamily="34" charset="-34"/>
                <a:cs typeface="TH SarabunPSK" pitchFamily="34" charset="-34"/>
              </a:rPr>
              <a:t>0 – 24 </a:t>
            </a:r>
            <a:r>
              <a:rPr lang="en-US" sz="2400" dirty="0" err="1" smtClean="0">
                <a:latin typeface="TH SarabunPSK" pitchFamily="34" charset="-34"/>
                <a:cs typeface="TH SarabunPSK" pitchFamily="34" charset="-34"/>
              </a:rPr>
              <a:t>Vdc</a:t>
            </a:r>
            <a:endParaRPr lang="en-US" sz="2400" dirty="0" smtClean="0">
              <a:latin typeface="TH SarabunPSK" pitchFamily="34" charset="-34"/>
              <a:cs typeface="TH SarabunPSK" pitchFamily="34" charset="-34"/>
            </a:endParaRPr>
          </a:p>
          <a:p>
            <a:pPr>
              <a:buFontTx/>
              <a:buChar char="-"/>
            </a:pPr>
            <a:r>
              <a:rPr lang="th-TH" sz="2400" dirty="0" smtClean="0">
                <a:latin typeface="TH SarabunPSK" pitchFamily="34" charset="-34"/>
                <a:cs typeface="TH SarabunPSK" pitchFamily="34" charset="-34"/>
              </a:rPr>
              <a:t> ช่องการเชื่อมต่อแบบ </a:t>
            </a:r>
            <a:r>
              <a:rPr lang="en-US" sz="2400" dirty="0" smtClean="0">
                <a:latin typeface="TH SarabunPSK" pitchFamily="34" charset="-34"/>
                <a:cs typeface="TH SarabunPSK" pitchFamily="34" charset="-34"/>
              </a:rPr>
              <a:t>AI </a:t>
            </a:r>
            <a:r>
              <a:rPr lang="th-TH" sz="2400" dirty="0" smtClean="0">
                <a:latin typeface="TH SarabunPSK" pitchFamily="34" charset="-34"/>
                <a:cs typeface="TH SarabunPSK" pitchFamily="34" charset="-34"/>
              </a:rPr>
              <a:t>สามารถปรับเลือกรูปแบบการวัดได้ โดยสวิทซ์ภายใน </a:t>
            </a:r>
            <a:r>
              <a:rPr lang="en-US" sz="2400" dirty="0" smtClean="0">
                <a:latin typeface="TH SarabunPSK" pitchFamily="34" charset="-34"/>
                <a:cs typeface="TH SarabunPSK" pitchFamily="34" charset="-34"/>
              </a:rPr>
              <a:t>card</a:t>
            </a:r>
            <a:r>
              <a:rPr lang="th-TH" sz="2400" dirty="0" smtClean="0">
                <a:latin typeface="TH SarabunPSK" pitchFamily="34" charset="-34"/>
                <a:cs typeface="TH SarabunPSK" pitchFamily="34" charset="-34"/>
              </a:rPr>
              <a:t> ว่าค้องการวัดเป็นแรงดันหรือกระแส</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โดยวัดแรงดันสามารถวัดได้ในช่วง </a:t>
            </a:r>
            <a:r>
              <a:rPr lang="en-US" sz="2400" dirty="0" smtClean="0">
                <a:latin typeface="TH SarabunPSK" pitchFamily="34" charset="-34"/>
                <a:cs typeface="TH SarabunPSK" pitchFamily="34" charset="-34"/>
              </a:rPr>
              <a:t>0 – 10 </a:t>
            </a:r>
            <a:r>
              <a:rPr lang="en-US" sz="2400" dirty="0" err="1" smtClean="0">
                <a:latin typeface="TH SarabunPSK" pitchFamily="34" charset="-34"/>
                <a:cs typeface="TH SarabunPSK" pitchFamily="34" charset="-34"/>
              </a:rPr>
              <a:t>Vdc</a:t>
            </a:r>
            <a:r>
              <a:rPr lang="en-US" sz="2400" dirty="0" smtClean="0">
                <a:latin typeface="TH SarabunPSK" pitchFamily="34" charset="-34"/>
                <a:cs typeface="TH SarabunPSK" pitchFamily="34" charset="-34"/>
              </a:rPr>
              <a:t>,</a:t>
            </a:r>
            <a:r>
              <a:rPr lang="th-TH" sz="2400" dirty="0" smtClean="0">
                <a:latin typeface="TH SarabunPSK" pitchFamily="34" charset="-34"/>
                <a:cs typeface="TH SarabunPSK" pitchFamily="34" charset="-34"/>
              </a:rPr>
              <a:t>วัดกระแสสามารถวัดได้ในช่วง </a:t>
            </a:r>
            <a:r>
              <a:rPr lang="en-US" sz="2400" dirty="0" smtClean="0">
                <a:latin typeface="TH SarabunPSK" pitchFamily="34" charset="-34"/>
                <a:cs typeface="TH SarabunPSK" pitchFamily="34" charset="-34"/>
              </a:rPr>
              <a:t>0</a:t>
            </a:r>
            <a:r>
              <a:rPr lang="th-TH" sz="2400" dirty="0" smtClean="0">
                <a:latin typeface="TH SarabunPSK" pitchFamily="34" charset="-34"/>
                <a:cs typeface="TH SarabunPSK" pitchFamily="34" charset="-34"/>
              </a:rPr>
              <a:t> </a:t>
            </a:r>
            <a:r>
              <a:rPr lang="en-US" sz="2400" dirty="0" smtClean="0">
                <a:latin typeface="TH SarabunPSK" pitchFamily="34" charset="-34"/>
                <a:cs typeface="TH SarabunPSK" pitchFamily="34" charset="-34"/>
              </a:rPr>
              <a:t>– 20 </a:t>
            </a:r>
            <a:r>
              <a:rPr lang="en-US" sz="2400" dirty="0" err="1" smtClean="0">
                <a:latin typeface="TH SarabunPSK" pitchFamily="34" charset="-34"/>
                <a:cs typeface="TH SarabunPSK" pitchFamily="34" charset="-34"/>
              </a:rPr>
              <a:t>mA</a:t>
            </a:r>
            <a:endParaRPr lang="en-US" sz="2400" dirty="0" smtClean="0">
              <a:latin typeface="TH SarabunPSK" pitchFamily="34" charset="-34"/>
              <a:cs typeface="TH SarabunPSK" pitchFamily="34" charset="-34"/>
            </a:endParaRPr>
          </a:p>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ช่องการเชื่อมต่อแบบ </a:t>
            </a:r>
            <a:r>
              <a:rPr lang="en-US" sz="2400" dirty="0" smtClean="0">
                <a:latin typeface="TH SarabunPSK" pitchFamily="34" charset="-34"/>
                <a:cs typeface="TH SarabunPSK" pitchFamily="34" charset="-34"/>
              </a:rPr>
              <a:t>DO </a:t>
            </a:r>
            <a:r>
              <a:rPr lang="th-TH" sz="2400" dirty="0" smtClean="0">
                <a:latin typeface="TH SarabunPSK" pitchFamily="34" charset="-34"/>
                <a:cs typeface="TH SarabunPSK" pitchFamily="34" charset="-34"/>
              </a:rPr>
              <a:t>รองรับการใช้งานที่แรงดันสูงสุด </a:t>
            </a:r>
            <a:r>
              <a:rPr lang="en-US" sz="2400" dirty="0" smtClean="0">
                <a:latin typeface="TH SarabunPSK" pitchFamily="34" charset="-34"/>
                <a:cs typeface="TH SarabunPSK" pitchFamily="34" charset="-34"/>
              </a:rPr>
              <a:t>24 </a:t>
            </a:r>
            <a:r>
              <a:rPr lang="en-US" sz="2400" dirty="0" err="1" smtClean="0">
                <a:latin typeface="TH SarabunPSK" pitchFamily="34" charset="-34"/>
                <a:cs typeface="TH SarabunPSK" pitchFamily="34" charset="-34"/>
              </a:rPr>
              <a:t>Vdc</a:t>
            </a:r>
            <a:r>
              <a:rPr lang="en-US" sz="2400" dirty="0" smtClean="0">
                <a:latin typeface="TH SarabunPSK" pitchFamily="34" charset="-34"/>
                <a:cs typeface="TH SarabunPSK" pitchFamily="34" charset="-34"/>
              </a:rPr>
              <a:t>/</a:t>
            </a:r>
            <a:r>
              <a:rPr lang="en-US" sz="2400" dirty="0" err="1" smtClean="0">
                <a:latin typeface="TH SarabunPSK" pitchFamily="34" charset="-34"/>
                <a:cs typeface="TH SarabunPSK" pitchFamily="34" charset="-34"/>
              </a:rPr>
              <a:t>Vac</a:t>
            </a:r>
            <a:r>
              <a:rPr lang="th-TH" sz="2400" dirty="0" smtClean="0">
                <a:latin typeface="TH SarabunPSK" pitchFamily="34" charset="-34"/>
                <a:cs typeface="TH SarabunPSK" pitchFamily="34" charset="-34"/>
              </a:rPr>
              <a:t>และรองรับการใช้งานที่กระแสสูงสุด </a:t>
            </a:r>
            <a:r>
              <a:rPr lang="en-US" sz="2400" dirty="0" smtClean="0">
                <a:latin typeface="TH SarabunPSK" pitchFamily="34" charset="-34"/>
                <a:cs typeface="TH SarabunPSK" pitchFamily="34" charset="-34"/>
              </a:rPr>
              <a:t>3 A</a:t>
            </a:r>
            <a:endParaRPr lang="en-US" sz="2400" dirty="0">
              <a:latin typeface="TH SarabunPSK" pitchFamily="34" charset="-34"/>
              <a:cs typeface="TH SarabunPSK" pitchFamily="34" charset="-34"/>
            </a:endParaRPr>
          </a:p>
        </p:txBody>
      </p:sp>
      <p:pic>
        <p:nvPicPr>
          <p:cNvPr id="2050" name="Picture 2"/>
          <p:cNvPicPr>
            <a:picLocks noChangeAspect="1" noChangeArrowheads="1"/>
          </p:cNvPicPr>
          <p:nvPr/>
        </p:nvPicPr>
        <p:blipFill>
          <a:blip r:embed="rId2"/>
          <a:srcRect/>
          <a:stretch>
            <a:fillRect/>
          </a:stretch>
        </p:blipFill>
        <p:spPr bwMode="auto">
          <a:xfrm>
            <a:off x="3886200" y="797454"/>
            <a:ext cx="1447800" cy="24029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2400" b="1" dirty="0" smtClean="0">
                <a:latin typeface="TH SarabunPSK" pitchFamily="34" charset="-34"/>
                <a:cs typeface="TH SarabunPSK" pitchFamily="34" charset="-34"/>
              </a:rPr>
              <a:t>2.</a:t>
            </a:r>
            <a:r>
              <a:rPr lang="th-TH" sz="2400" b="1" dirty="0" smtClean="0">
                <a:latin typeface="TH SarabunPSK" pitchFamily="34" charset="-34"/>
                <a:cs typeface="TH SarabunPSK" pitchFamily="34" charset="-34"/>
              </a:rPr>
              <a:t>อุปกรณ์วัดระดับน้ำแบบลูกลอย</a:t>
            </a:r>
            <a:br>
              <a:rPr lang="th-TH" sz="2400" b="1" dirty="0" smtClean="0">
                <a:latin typeface="TH SarabunPSK" pitchFamily="34" charset="-34"/>
                <a:cs typeface="TH SarabunPSK" pitchFamily="34" charset="-34"/>
              </a:rPr>
            </a:br>
            <a:r>
              <a:rPr lang="th-TH" sz="2400" b="1" dirty="0" smtClean="0">
                <a:latin typeface="TH SarabunPSK" pitchFamily="34" charset="-34"/>
                <a:cs typeface="TH SarabunPSK" pitchFamily="34" charset="-34"/>
              </a:rPr>
              <a:t>ยี่ห้อ</a:t>
            </a:r>
            <a:r>
              <a:rPr lang="en-US" sz="2400" b="1" dirty="0" smtClean="0">
                <a:latin typeface="TH SarabunPSK" pitchFamily="34" charset="-34"/>
                <a:cs typeface="TH SarabunPSK" pitchFamily="34" charset="-34"/>
              </a:rPr>
              <a:t> OTT </a:t>
            </a:r>
            <a:r>
              <a:rPr lang="th-TH" sz="2400" b="1" dirty="0">
                <a:latin typeface="TH SarabunPSK" pitchFamily="34" charset="-34"/>
                <a:cs typeface="TH SarabunPSK" pitchFamily="34" charset="-34"/>
              </a:rPr>
              <a:t>รุ่น</a:t>
            </a:r>
            <a:r>
              <a:rPr lang="en-US" sz="2400" b="1" dirty="0" err="1">
                <a:latin typeface="TH SarabunPSK" pitchFamily="34" charset="-34"/>
                <a:cs typeface="TH SarabunPSK" pitchFamily="34" charset="-34"/>
              </a:rPr>
              <a:t>Thalimedes</a:t>
            </a:r>
            <a:endParaRPr lang="en-US" sz="2400" b="1" dirty="0">
              <a:latin typeface="TH SarabunPSK" pitchFamily="34" charset="-34"/>
              <a:cs typeface="TH SarabunPSK" pitchFamily="34" charset="-34"/>
            </a:endParaRPr>
          </a:p>
        </p:txBody>
      </p:sp>
      <p:pic>
        <p:nvPicPr>
          <p:cNvPr id="3074" name="Picture 2"/>
          <p:cNvPicPr>
            <a:picLocks noChangeAspect="1" noChangeArrowheads="1"/>
          </p:cNvPicPr>
          <p:nvPr/>
        </p:nvPicPr>
        <p:blipFill>
          <a:blip r:embed="rId2"/>
          <a:srcRect/>
          <a:stretch>
            <a:fillRect/>
          </a:stretch>
        </p:blipFill>
        <p:spPr bwMode="auto">
          <a:xfrm>
            <a:off x="3276600" y="1219200"/>
            <a:ext cx="2532586" cy="3005138"/>
          </a:xfrm>
          <a:prstGeom prst="rect">
            <a:avLst/>
          </a:prstGeom>
          <a:noFill/>
          <a:ln w="9525">
            <a:noFill/>
            <a:miter lim="800000"/>
            <a:headEnd/>
            <a:tailEnd/>
          </a:ln>
          <a:effectLst/>
        </p:spPr>
      </p:pic>
      <p:sp>
        <p:nvSpPr>
          <p:cNvPr id="5" name="Rectangle 4"/>
          <p:cNvSpPr/>
          <p:nvPr/>
        </p:nvSpPr>
        <p:spPr>
          <a:xfrm>
            <a:off x="609600" y="4267200"/>
            <a:ext cx="8077200" cy="2308324"/>
          </a:xfrm>
          <a:prstGeom prst="rect">
            <a:avLst/>
          </a:prstGeom>
        </p:spPr>
        <p:txBody>
          <a:bodyPr wrap="square">
            <a:spAutoFit/>
          </a:bodyPr>
          <a:lstStyle/>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รองรับการใช้งานในช่วงการวัด </a:t>
            </a:r>
            <a:r>
              <a:rPr lang="en-US" sz="2400" dirty="0" smtClean="0">
                <a:latin typeface="TH SarabunPSK" pitchFamily="34" charset="-34"/>
                <a:cs typeface="TH SarabunPSK" pitchFamily="34" charset="-34"/>
              </a:rPr>
              <a:t>± 199.99 m,</a:t>
            </a:r>
            <a:r>
              <a:rPr lang="th-TH" sz="2400" dirty="0" smtClean="0">
                <a:latin typeface="TH SarabunPSK" pitchFamily="34" charset="-34"/>
                <a:cs typeface="TH SarabunPSK" pitchFamily="34" charset="-34"/>
              </a:rPr>
              <a:t> ความแม่นยำ</a:t>
            </a:r>
            <a:r>
              <a:rPr lang="en-US" sz="2400" dirty="0" smtClean="0">
                <a:latin typeface="TH SarabunPSK" pitchFamily="34" charset="-34"/>
                <a:cs typeface="TH SarabunPSK" pitchFamily="34" charset="-34"/>
              </a:rPr>
              <a:t> (accuracy) ±0.002 m</a:t>
            </a:r>
            <a:endParaRPr lang="th-TH" sz="2400" dirty="0" smtClean="0">
              <a:latin typeface="TH SarabunPSK" pitchFamily="34" charset="-34"/>
              <a:cs typeface="TH SarabunPSK" pitchFamily="34" charset="-34"/>
            </a:endParaRPr>
          </a:p>
          <a:p>
            <a:pPr>
              <a:buFontTx/>
              <a:buChar char="-"/>
            </a:pPr>
            <a:r>
              <a:rPr lang="th-TH" sz="2400" dirty="0">
                <a:latin typeface="TH SarabunPSK" pitchFamily="34" charset="-34"/>
                <a:cs typeface="TH SarabunPSK" pitchFamily="34" charset="-34"/>
              </a:rPr>
              <a:t> </a:t>
            </a:r>
            <a:r>
              <a:rPr lang="th-TH" sz="2400" dirty="0" smtClean="0">
                <a:latin typeface="TH SarabunPSK" pitchFamily="34" charset="-34"/>
                <a:cs typeface="TH SarabunPSK" pitchFamily="34" charset="-34"/>
              </a:rPr>
              <a:t>รองรับการส่งข้อมูลผ่านช่องเชื่อมต่อแบบ </a:t>
            </a:r>
            <a:r>
              <a:rPr lang="en-US" sz="2400" dirty="0" smtClean="0">
                <a:latin typeface="TH SarabunPSK" pitchFamily="34" charset="-34"/>
                <a:cs typeface="TH SarabunPSK" pitchFamily="34" charset="-34"/>
              </a:rPr>
              <a:t>RS232 </a:t>
            </a:r>
            <a:r>
              <a:rPr lang="th-TH" sz="2400" dirty="0" smtClean="0">
                <a:latin typeface="TH SarabunPSK" pitchFamily="34" charset="-34"/>
                <a:cs typeface="TH SarabunPSK" pitchFamily="34" charset="-34"/>
              </a:rPr>
              <a:t>และ </a:t>
            </a:r>
            <a:r>
              <a:rPr lang="en-US" sz="2400" dirty="0" smtClean="0">
                <a:latin typeface="TH SarabunPSK" pitchFamily="34" charset="-34"/>
                <a:cs typeface="TH SarabunPSK" pitchFamily="34" charset="-34"/>
              </a:rPr>
              <a:t>SDI12</a:t>
            </a:r>
          </a:p>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ส่วนประมวลผลและหน้าจอสามารถ</a:t>
            </a:r>
            <a:r>
              <a:rPr lang="th-TH" sz="2400" dirty="0">
                <a:latin typeface="TH SarabunPSK" pitchFamily="34" charset="-34"/>
                <a:cs typeface="TH SarabunPSK" pitchFamily="34" charset="-34"/>
              </a:rPr>
              <a:t>ป้องกันน้ำและฝุ่นได้ตาม</a:t>
            </a:r>
            <a:r>
              <a:rPr lang="th-TH" sz="2400" dirty="0" smtClean="0">
                <a:latin typeface="TH SarabunPSK" pitchFamily="34" charset="-34"/>
                <a:cs typeface="TH SarabunPSK" pitchFamily="34" charset="-34"/>
              </a:rPr>
              <a:t>มาตรฐาน</a:t>
            </a:r>
            <a:r>
              <a:rPr lang="en-US" sz="2400" dirty="0" smtClean="0">
                <a:latin typeface="TH SarabunPSK" pitchFamily="34" charset="-34"/>
                <a:cs typeface="TH SarabunPSK" pitchFamily="34" charset="-34"/>
              </a:rPr>
              <a:t> IP68</a:t>
            </a:r>
          </a:p>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ส่วน </a:t>
            </a:r>
            <a:r>
              <a:rPr lang="en-US" sz="2400" dirty="0" smtClean="0">
                <a:latin typeface="TH SarabunPSK" pitchFamily="34" charset="-34"/>
                <a:cs typeface="TH SarabunPSK" pitchFamily="34" charset="-34"/>
              </a:rPr>
              <a:t>encoder </a:t>
            </a:r>
            <a:r>
              <a:rPr lang="th-TH" sz="2400" dirty="0" smtClean="0">
                <a:latin typeface="TH SarabunPSK" pitchFamily="34" charset="-34"/>
                <a:cs typeface="TH SarabunPSK" pitchFamily="34" charset="-34"/>
              </a:rPr>
              <a:t>สามารถป้องกันน้ำและฝุ่นได้ตามมาตรฐาน</a:t>
            </a:r>
            <a:r>
              <a:rPr lang="en-US" sz="2400" dirty="0" smtClean="0">
                <a:latin typeface="TH SarabunPSK" pitchFamily="34" charset="-34"/>
                <a:cs typeface="TH SarabunPSK" pitchFamily="34" charset="-34"/>
              </a:rPr>
              <a:t> IP54</a:t>
            </a:r>
          </a:p>
          <a:p>
            <a:pPr>
              <a:buFontTx/>
              <a:buChar char="-"/>
            </a:pPr>
            <a:r>
              <a:rPr lang="en-US" sz="2400" dirty="0">
                <a:latin typeface="TH SarabunPSK" pitchFamily="34" charset="-34"/>
                <a:cs typeface="TH SarabunPSK" pitchFamily="34" charset="-34"/>
              </a:rPr>
              <a:t> </a:t>
            </a:r>
            <a:r>
              <a:rPr lang="th-TH" sz="2400" dirty="0" smtClean="0">
                <a:latin typeface="TH SarabunPSK" pitchFamily="34" charset="-34"/>
                <a:cs typeface="TH SarabunPSK" pitchFamily="34" charset="-34"/>
              </a:rPr>
              <a:t>สามารถ</a:t>
            </a:r>
            <a:r>
              <a:rPr lang="th-TH" sz="2400" dirty="0">
                <a:latin typeface="TH SarabunPSK" pitchFamily="34" charset="-34"/>
                <a:cs typeface="TH SarabunPSK" pitchFamily="34" charset="-34"/>
              </a:rPr>
              <a:t>เก็บข้อมูลได้</a:t>
            </a:r>
            <a:r>
              <a:rPr lang="th-TH" sz="2400" dirty="0" smtClean="0">
                <a:latin typeface="TH SarabunPSK" pitchFamily="34" charset="-34"/>
                <a:cs typeface="TH SarabunPSK" pitchFamily="34" charset="-34"/>
              </a:rPr>
              <a:t>สูงสุด</a:t>
            </a:r>
            <a:r>
              <a:rPr lang="en-US" sz="2400" dirty="0" smtClean="0">
                <a:latin typeface="TH SarabunPSK" pitchFamily="34" charset="-34"/>
                <a:cs typeface="TH SarabunPSK" pitchFamily="34" charset="-34"/>
              </a:rPr>
              <a:t> 30,000 </a:t>
            </a:r>
            <a:r>
              <a:rPr lang="th-TH" sz="2400" dirty="0">
                <a:latin typeface="TH SarabunPSK" pitchFamily="34" charset="-34"/>
                <a:cs typeface="TH SarabunPSK" pitchFamily="34" charset="-34"/>
              </a:rPr>
              <a:t>ค่า</a:t>
            </a:r>
            <a:r>
              <a:rPr lang="th-TH" sz="2400" dirty="0" smtClean="0">
                <a:latin typeface="TH SarabunPSK" pitchFamily="34" charset="-34"/>
                <a:cs typeface="TH SarabunPSK" pitchFamily="34" charset="-34"/>
              </a:rPr>
              <a:t>ตรวจวัด</a:t>
            </a:r>
            <a:endParaRPr lang="en-US" sz="2400" dirty="0" smtClean="0">
              <a:latin typeface="TH SarabunPSK" pitchFamily="34" charset="-34"/>
              <a:cs typeface="TH SarabunPSK" pitchFamily="34" charset="-34"/>
            </a:endParaRPr>
          </a:p>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รองรับการทำงานที่อุณหภูมิ </a:t>
            </a:r>
            <a:r>
              <a:rPr lang="en-US" sz="2400" dirty="0" smtClean="0">
                <a:latin typeface="TH SarabunPSK" pitchFamily="34" charset="-34"/>
                <a:cs typeface="TH SarabunPSK" pitchFamily="34" charset="-34"/>
              </a:rPr>
              <a:t>-20 -70 </a:t>
            </a:r>
            <a:r>
              <a:rPr lang="th-TH" sz="2400" dirty="0" smtClean="0">
                <a:latin typeface="TH SarabunPSK" pitchFamily="34" charset="-34"/>
                <a:cs typeface="TH SarabunPSK" pitchFamily="34" charset="-34"/>
              </a:rPr>
              <a:t>องศาเซลเซียส</a:t>
            </a:r>
            <a:endParaRPr lang="en-US" sz="2400" dirty="0">
              <a:latin typeface="TH SarabunPSK" pitchFamily="34" charset="-34"/>
              <a:cs typeface="TH SarabunPSK" pitchFamily="34" charset="-34"/>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p:spPr>
        <p:txBody>
          <a:bodyPr>
            <a:normAutofit/>
          </a:bodyPr>
          <a:lstStyle/>
          <a:p>
            <a:pPr algn="l"/>
            <a:r>
              <a:rPr lang="en-US" sz="2400" b="1" dirty="0">
                <a:latin typeface="TH SarabunPSK" pitchFamily="34" charset="-34"/>
                <a:cs typeface="TH SarabunPSK" pitchFamily="34" charset="-34"/>
              </a:rPr>
              <a:t>3</a:t>
            </a:r>
            <a:r>
              <a:rPr lang="en-US" sz="2400" b="1" dirty="0" smtClean="0">
                <a:latin typeface="TH SarabunPSK" pitchFamily="34" charset="-34"/>
                <a:cs typeface="TH SarabunPSK" pitchFamily="34" charset="-34"/>
              </a:rPr>
              <a:t>.</a:t>
            </a:r>
            <a:r>
              <a:rPr lang="th-TH" sz="2400" b="1" dirty="0" smtClean="0">
                <a:latin typeface="TH SarabunPSK" pitchFamily="34" charset="-34"/>
                <a:cs typeface="TH SarabunPSK" pitchFamily="34" charset="-34"/>
              </a:rPr>
              <a:t>อุปกรณ์วัดระดับน้ำแบบแรงดัน</a:t>
            </a:r>
            <a:br>
              <a:rPr lang="th-TH" sz="2400" b="1" dirty="0" smtClean="0">
                <a:latin typeface="TH SarabunPSK" pitchFamily="34" charset="-34"/>
                <a:cs typeface="TH SarabunPSK" pitchFamily="34" charset="-34"/>
              </a:rPr>
            </a:br>
            <a:r>
              <a:rPr lang="th-TH" sz="2400" b="1" dirty="0" smtClean="0">
                <a:latin typeface="TH SarabunPSK" pitchFamily="34" charset="-34"/>
                <a:cs typeface="TH SarabunPSK" pitchFamily="34" charset="-34"/>
              </a:rPr>
              <a:t>ยี่ห้อ</a:t>
            </a:r>
            <a:r>
              <a:rPr lang="en-US" sz="2400" b="1" dirty="0" smtClean="0">
                <a:latin typeface="TH SarabunPSK" pitchFamily="34" charset="-34"/>
                <a:cs typeface="TH SarabunPSK" pitchFamily="34" charset="-34"/>
              </a:rPr>
              <a:t> In-situ </a:t>
            </a:r>
            <a:r>
              <a:rPr lang="th-TH" sz="2400" b="1" dirty="0" smtClean="0">
                <a:latin typeface="TH SarabunPSK" pitchFamily="34" charset="-34"/>
                <a:cs typeface="TH SarabunPSK" pitchFamily="34" charset="-34"/>
              </a:rPr>
              <a:t>รุ่น</a:t>
            </a:r>
            <a:r>
              <a:rPr lang="en-US" sz="2400" b="1" dirty="0" smtClean="0">
                <a:latin typeface="TH SarabunPSK" pitchFamily="34" charset="-34"/>
                <a:cs typeface="TH SarabunPSK" pitchFamily="34" charset="-34"/>
              </a:rPr>
              <a:t> level TROLL 400</a:t>
            </a:r>
            <a:endParaRPr lang="en-US" sz="2400" b="1" dirty="0">
              <a:latin typeface="TH SarabunPSK" pitchFamily="34" charset="-34"/>
              <a:cs typeface="TH SarabunPSK" pitchFamily="34" charset="-34"/>
            </a:endParaRPr>
          </a:p>
        </p:txBody>
      </p:sp>
      <p:pic>
        <p:nvPicPr>
          <p:cNvPr id="4098" name="Picture 2"/>
          <p:cNvPicPr>
            <a:picLocks noChangeAspect="1" noChangeArrowheads="1"/>
          </p:cNvPicPr>
          <p:nvPr/>
        </p:nvPicPr>
        <p:blipFill>
          <a:blip r:embed="rId2"/>
          <a:srcRect/>
          <a:stretch>
            <a:fillRect/>
          </a:stretch>
        </p:blipFill>
        <p:spPr bwMode="auto">
          <a:xfrm>
            <a:off x="1905000" y="1447800"/>
            <a:ext cx="5257800" cy="1533525"/>
          </a:xfrm>
          <a:prstGeom prst="rect">
            <a:avLst/>
          </a:prstGeom>
          <a:noFill/>
          <a:ln w="9525">
            <a:noFill/>
            <a:miter lim="800000"/>
            <a:headEnd/>
            <a:tailEnd/>
          </a:ln>
          <a:effectLst/>
        </p:spPr>
      </p:pic>
      <p:sp>
        <p:nvSpPr>
          <p:cNvPr id="7" name="Rectangle 6"/>
          <p:cNvSpPr/>
          <p:nvPr/>
        </p:nvSpPr>
        <p:spPr>
          <a:xfrm>
            <a:off x="609600" y="4309408"/>
            <a:ext cx="8077200" cy="1938992"/>
          </a:xfrm>
          <a:prstGeom prst="rect">
            <a:avLst/>
          </a:prstGeom>
        </p:spPr>
        <p:txBody>
          <a:bodyPr wrap="square">
            <a:spAutoFit/>
          </a:bodyPr>
          <a:lstStyle/>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รองรับการใช้งานในช่วงการวัดสูงสุด </a:t>
            </a:r>
            <a:r>
              <a:rPr lang="en-US" sz="2400" dirty="0" smtClean="0">
                <a:latin typeface="TH SarabunPSK" pitchFamily="34" charset="-34"/>
                <a:cs typeface="TH SarabunPSK" pitchFamily="34" charset="-34"/>
              </a:rPr>
              <a:t>341 m</a:t>
            </a:r>
          </a:p>
          <a:p>
            <a:pPr>
              <a:buFontTx/>
              <a:buChar char="-"/>
            </a:pPr>
            <a:r>
              <a:rPr lang="en-US" sz="2400" dirty="0">
                <a:latin typeface="TH SarabunPSK" pitchFamily="34" charset="-34"/>
                <a:cs typeface="TH SarabunPSK" pitchFamily="34" charset="-34"/>
              </a:rPr>
              <a:t> </a:t>
            </a:r>
            <a:r>
              <a:rPr lang="th-TH" sz="2400" dirty="0" smtClean="0">
                <a:latin typeface="TH SarabunPSK" pitchFamily="34" charset="-34"/>
                <a:cs typeface="TH SarabunPSK" pitchFamily="34" charset="-34"/>
              </a:rPr>
              <a:t>ความแม่นยำ</a:t>
            </a:r>
            <a:r>
              <a:rPr lang="en-US" sz="2400" dirty="0" smtClean="0">
                <a:latin typeface="TH SarabunPSK" pitchFamily="34" charset="-34"/>
                <a:cs typeface="TH SarabunPSK" pitchFamily="34" charset="-34"/>
              </a:rPr>
              <a:t> (accuracy) ±0.05%</a:t>
            </a:r>
            <a:endParaRPr lang="th-TH" sz="2400" dirty="0" smtClean="0">
              <a:latin typeface="TH SarabunPSK" pitchFamily="34" charset="-34"/>
              <a:cs typeface="TH SarabunPSK" pitchFamily="34" charset="-34"/>
            </a:endParaRPr>
          </a:p>
          <a:p>
            <a:pPr>
              <a:buFontTx/>
              <a:buChar char="-"/>
            </a:pPr>
            <a:r>
              <a:rPr lang="th-TH" sz="2400" dirty="0">
                <a:latin typeface="TH SarabunPSK" pitchFamily="34" charset="-34"/>
                <a:cs typeface="TH SarabunPSK" pitchFamily="34" charset="-34"/>
              </a:rPr>
              <a:t> </a:t>
            </a:r>
            <a:r>
              <a:rPr lang="th-TH" sz="2400" dirty="0" smtClean="0">
                <a:latin typeface="TH SarabunPSK" pitchFamily="34" charset="-34"/>
                <a:cs typeface="TH SarabunPSK" pitchFamily="34" charset="-34"/>
              </a:rPr>
              <a:t>รองรับการส่งข้อมูลผ่านช่องเชื่อมต่อแบบ </a:t>
            </a:r>
            <a:r>
              <a:rPr lang="en-US" sz="2400" dirty="0" smtClean="0">
                <a:latin typeface="TH SarabunPSK" pitchFamily="34" charset="-34"/>
                <a:cs typeface="TH SarabunPSK" pitchFamily="34" charset="-34"/>
              </a:rPr>
              <a:t>RS485,4 - 20 </a:t>
            </a:r>
            <a:r>
              <a:rPr lang="en-US" sz="2400" dirty="0" err="1" smtClean="0">
                <a:latin typeface="TH SarabunPSK" pitchFamily="34" charset="-34"/>
                <a:cs typeface="TH SarabunPSK" pitchFamily="34" charset="-34"/>
              </a:rPr>
              <a:t>mA</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และ </a:t>
            </a:r>
            <a:r>
              <a:rPr lang="en-US" sz="2400" dirty="0" smtClean="0">
                <a:latin typeface="TH SarabunPSK" pitchFamily="34" charset="-34"/>
                <a:cs typeface="TH SarabunPSK" pitchFamily="34" charset="-34"/>
              </a:rPr>
              <a:t>SDI12</a:t>
            </a:r>
          </a:p>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สามารถทำงานโดยใช้ไฟเลี้ยง </a:t>
            </a:r>
            <a:r>
              <a:rPr lang="en-US" sz="2400" dirty="0" smtClean="0">
                <a:latin typeface="TH SarabunPSK" pitchFamily="34" charset="-34"/>
                <a:cs typeface="TH SarabunPSK" pitchFamily="34" charset="-34"/>
              </a:rPr>
              <a:t>8 – 36 </a:t>
            </a:r>
            <a:r>
              <a:rPr lang="en-US" sz="2400" dirty="0" err="1" smtClean="0">
                <a:latin typeface="TH SarabunPSK" pitchFamily="34" charset="-34"/>
                <a:cs typeface="TH SarabunPSK" pitchFamily="34" charset="-34"/>
              </a:rPr>
              <a:t>Vdc</a:t>
            </a:r>
            <a:endParaRPr lang="en-US" sz="2400" dirty="0" smtClean="0">
              <a:latin typeface="TH SarabunPSK" pitchFamily="34" charset="-34"/>
              <a:cs typeface="TH SarabunPSK" pitchFamily="34" charset="-34"/>
            </a:endParaRPr>
          </a:p>
          <a:p>
            <a:pPr>
              <a:buFontTx/>
              <a:buChar char="-"/>
            </a:pPr>
            <a:r>
              <a:rPr lang="th-TH" sz="2400" dirty="0" smtClean="0">
                <a:latin typeface="TH SarabunPSK" pitchFamily="34" charset="-34"/>
                <a:cs typeface="TH SarabunPSK" pitchFamily="34" charset="-34"/>
              </a:rPr>
              <a:t>รองรับการทำงานที่อุณหภูมิ </a:t>
            </a:r>
            <a:r>
              <a:rPr lang="en-US" sz="2400" dirty="0" smtClean="0">
                <a:latin typeface="TH SarabunPSK" pitchFamily="34" charset="-34"/>
                <a:cs typeface="TH SarabunPSK" pitchFamily="34" charset="-34"/>
              </a:rPr>
              <a:t>-20 -80 </a:t>
            </a:r>
            <a:r>
              <a:rPr lang="th-TH" sz="2400" dirty="0" smtClean="0">
                <a:latin typeface="TH SarabunPSK" pitchFamily="34" charset="-34"/>
                <a:cs typeface="TH SarabunPSK" pitchFamily="34" charset="-34"/>
              </a:rPr>
              <a:t>องศาเซลเซียส</a:t>
            </a:r>
            <a:endParaRPr lang="en-US" sz="2400" dirty="0">
              <a:latin typeface="TH SarabunPSK" pitchFamily="34" charset="-34"/>
              <a:cs typeface="TH SarabunPSK" pitchFamily="34" charset="-34"/>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808038"/>
          </a:xfrm>
        </p:spPr>
        <p:txBody>
          <a:bodyPr>
            <a:noAutofit/>
          </a:bodyPr>
          <a:lstStyle/>
          <a:p>
            <a:pPr algn="l"/>
            <a:r>
              <a:rPr lang="en-US" sz="2400" b="1" dirty="0">
                <a:latin typeface="TH SarabunPSK" pitchFamily="34" charset="-34"/>
                <a:cs typeface="TH SarabunPSK" pitchFamily="34" charset="-34"/>
              </a:rPr>
              <a:t>4</a:t>
            </a:r>
            <a:r>
              <a:rPr lang="en-US" sz="2400" b="1" dirty="0" smtClean="0">
                <a:latin typeface="TH SarabunPSK" pitchFamily="34" charset="-34"/>
                <a:cs typeface="TH SarabunPSK" pitchFamily="34" charset="-34"/>
              </a:rPr>
              <a:t>.</a:t>
            </a:r>
            <a:r>
              <a:rPr lang="th-TH" sz="2400" b="1" dirty="0" smtClean="0">
                <a:latin typeface="TH SarabunPSK" pitchFamily="34" charset="-34"/>
                <a:cs typeface="TH SarabunPSK" pitchFamily="34" charset="-34"/>
              </a:rPr>
              <a:t> จอแสดงผล</a:t>
            </a:r>
            <a:br>
              <a:rPr lang="th-TH" sz="2400" b="1" dirty="0" smtClean="0">
                <a:latin typeface="TH SarabunPSK" pitchFamily="34" charset="-34"/>
                <a:cs typeface="TH SarabunPSK" pitchFamily="34" charset="-34"/>
              </a:rPr>
            </a:br>
            <a:r>
              <a:rPr lang="th-TH" sz="2400" b="1" dirty="0" smtClean="0">
                <a:latin typeface="TH SarabunPSK" pitchFamily="34" charset="-34"/>
                <a:cs typeface="TH SarabunPSK" pitchFamily="34" charset="-34"/>
              </a:rPr>
              <a:t>ยี่ห้อ </a:t>
            </a:r>
            <a:r>
              <a:rPr lang="en-US" sz="2400" b="1" dirty="0">
                <a:latin typeface="TH SarabunPSK" pitchFamily="34" charset="-34"/>
                <a:cs typeface="TH SarabunPSK" pitchFamily="34" charset="-34"/>
              </a:rPr>
              <a:t>Omron </a:t>
            </a:r>
            <a:r>
              <a:rPr lang="th-TH" sz="2400" b="1" dirty="0">
                <a:latin typeface="TH SarabunPSK" pitchFamily="34" charset="-34"/>
                <a:cs typeface="TH SarabunPSK" pitchFamily="34" charset="-34"/>
              </a:rPr>
              <a:t>รุ่น</a:t>
            </a:r>
            <a:r>
              <a:rPr lang="en-US" sz="2400" b="1" dirty="0">
                <a:latin typeface="TH SarabunPSK" pitchFamily="34" charset="-34"/>
                <a:cs typeface="TH SarabunPSK" pitchFamily="34" charset="-34"/>
              </a:rPr>
              <a:t> NB</a:t>
            </a:r>
            <a:r>
              <a:rPr lang="th-TH" sz="2400" b="1" dirty="0">
                <a:latin typeface="TH SarabunPSK" pitchFamily="34" charset="-34"/>
                <a:cs typeface="TH SarabunPSK" pitchFamily="34" charset="-34"/>
              </a:rPr>
              <a:t>5</a:t>
            </a:r>
            <a:r>
              <a:rPr lang="en-US" sz="2400" b="1" dirty="0">
                <a:latin typeface="TH SarabunPSK" pitchFamily="34" charset="-34"/>
                <a:cs typeface="TH SarabunPSK" pitchFamily="34" charset="-34"/>
              </a:rPr>
              <a:t>Q-TW</a:t>
            </a:r>
            <a:r>
              <a:rPr lang="th-TH" sz="2400" b="1" dirty="0">
                <a:latin typeface="TH SarabunPSK" pitchFamily="34" charset="-34"/>
                <a:cs typeface="TH SarabunPSK" pitchFamily="34" charset="-34"/>
              </a:rPr>
              <a:t>01</a:t>
            </a:r>
            <a:r>
              <a:rPr lang="en-US" sz="2400" b="1" dirty="0">
                <a:latin typeface="TH SarabunPSK" pitchFamily="34" charset="-34"/>
                <a:cs typeface="TH SarabunPSK" pitchFamily="34" charset="-34"/>
              </a:rPr>
              <a:t>B</a:t>
            </a:r>
          </a:p>
        </p:txBody>
      </p:sp>
      <p:pic>
        <p:nvPicPr>
          <p:cNvPr id="5122" name="Picture 2"/>
          <p:cNvPicPr>
            <a:picLocks noChangeAspect="1" noChangeArrowheads="1"/>
          </p:cNvPicPr>
          <p:nvPr/>
        </p:nvPicPr>
        <p:blipFill>
          <a:blip r:embed="rId2"/>
          <a:srcRect/>
          <a:stretch>
            <a:fillRect/>
          </a:stretch>
        </p:blipFill>
        <p:spPr bwMode="auto">
          <a:xfrm>
            <a:off x="3148012" y="1143000"/>
            <a:ext cx="3024188" cy="2610755"/>
          </a:xfrm>
          <a:prstGeom prst="rect">
            <a:avLst/>
          </a:prstGeom>
          <a:noFill/>
          <a:ln w="9525">
            <a:noFill/>
            <a:miter lim="800000"/>
            <a:headEnd/>
            <a:tailEnd/>
          </a:ln>
          <a:effectLst/>
        </p:spPr>
      </p:pic>
      <p:sp>
        <p:nvSpPr>
          <p:cNvPr id="5" name="Rectangle 4"/>
          <p:cNvSpPr/>
          <p:nvPr/>
        </p:nvSpPr>
        <p:spPr>
          <a:xfrm>
            <a:off x="609600" y="3962400"/>
            <a:ext cx="8077200" cy="2308324"/>
          </a:xfrm>
          <a:prstGeom prst="rect">
            <a:avLst/>
          </a:prstGeom>
        </p:spPr>
        <p:txBody>
          <a:bodyPr wrap="square">
            <a:spAutoFit/>
          </a:bodyPr>
          <a:lstStyle/>
          <a:p>
            <a:r>
              <a:rPr lang="en-US" sz="2400" dirty="0" smtClean="0">
                <a:latin typeface="TH SarabunPSK" pitchFamily="34" charset="-34"/>
                <a:cs typeface="TH SarabunPSK" pitchFamily="34" charset="-34"/>
              </a:rPr>
              <a:t>- </a:t>
            </a:r>
            <a:r>
              <a:rPr lang="th-TH" sz="2400" dirty="0">
                <a:latin typeface="TH SarabunPSK" pitchFamily="34" charset="-34"/>
                <a:cs typeface="TH SarabunPSK" pitchFamily="34" charset="-34"/>
              </a:rPr>
              <a:t>เป็นจอแบบสัมผัสขนาด</a:t>
            </a:r>
            <a:r>
              <a:rPr lang="en-US" sz="2400" dirty="0">
                <a:latin typeface="TH SarabunPSK" pitchFamily="34" charset="-34"/>
                <a:cs typeface="TH SarabunPSK" pitchFamily="34" charset="-34"/>
              </a:rPr>
              <a:t>5.6 </a:t>
            </a:r>
            <a:r>
              <a:rPr lang="th-TH" sz="2400" dirty="0">
                <a:latin typeface="TH SarabunPSK" pitchFamily="34" charset="-34"/>
                <a:cs typeface="TH SarabunPSK" pitchFamily="34" charset="-34"/>
              </a:rPr>
              <a:t>นิ้ว</a:t>
            </a:r>
            <a:endParaRPr lang="en-US" sz="2400" dirty="0" smtClean="0">
              <a:latin typeface="TH SarabunPSK" pitchFamily="34" charset="-34"/>
              <a:cs typeface="TH SarabunPSK" pitchFamily="34" charset="-34"/>
            </a:endParaRPr>
          </a:p>
          <a:p>
            <a:pPr lvl="0"/>
            <a:r>
              <a:rPr lang="en-US" sz="2400" dirty="0" smtClean="0">
                <a:latin typeface="TH SarabunPSK" pitchFamily="34" charset="-34"/>
                <a:cs typeface="TH SarabunPSK" pitchFamily="34" charset="-34"/>
              </a:rPr>
              <a:t>- </a:t>
            </a:r>
            <a:r>
              <a:rPr lang="th-TH" sz="2400" dirty="0">
                <a:latin typeface="TH SarabunPSK" pitchFamily="34" charset="-34"/>
                <a:cs typeface="TH SarabunPSK" pitchFamily="34" charset="-34"/>
              </a:rPr>
              <a:t>มีหน้าจอแสดงผลแบบ </a:t>
            </a:r>
            <a:r>
              <a:rPr lang="en-US" sz="2400" dirty="0">
                <a:latin typeface="TH SarabunPSK" pitchFamily="34" charset="-34"/>
                <a:cs typeface="TH SarabunPSK" pitchFamily="34" charset="-34"/>
              </a:rPr>
              <a:t>backlight </a:t>
            </a:r>
            <a:r>
              <a:rPr lang="th-TH" sz="2400" dirty="0">
                <a:latin typeface="TH SarabunPSK" pitchFamily="34" charset="-34"/>
                <a:cs typeface="TH SarabunPSK" pitchFamily="34" charset="-34"/>
              </a:rPr>
              <a:t>ทำให้มองเห็นและอ่านข้อมูลได้จัดเจนทั้งกลางวันและ</a:t>
            </a:r>
            <a:r>
              <a:rPr lang="th-TH" sz="2400" dirty="0" smtClean="0">
                <a:latin typeface="TH SarabunPSK" pitchFamily="34" charset="-34"/>
                <a:cs typeface="TH SarabunPSK" pitchFamily="34" charset="-34"/>
              </a:rPr>
              <a:t>กลางคืน</a:t>
            </a:r>
            <a:endParaRPr lang="en-US" sz="2400" dirty="0" smtClean="0">
              <a:latin typeface="TH SarabunPSK" pitchFamily="34" charset="-34"/>
              <a:cs typeface="TH SarabunPSK" pitchFamily="34" charset="-34"/>
            </a:endParaRPr>
          </a:p>
          <a:p>
            <a:pPr lvl="0"/>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หน้า</a:t>
            </a:r>
            <a:r>
              <a:rPr lang="th-TH" sz="2400" dirty="0">
                <a:latin typeface="TH SarabunPSK" pitchFamily="34" charset="-34"/>
                <a:cs typeface="TH SarabunPSK" pitchFamily="34" charset="-34"/>
              </a:rPr>
              <a:t>จอแสดงผลมีจำนวนสี</a:t>
            </a:r>
            <a:r>
              <a:rPr lang="th-TH" sz="2400" dirty="0" smtClean="0">
                <a:latin typeface="TH SarabunPSK" pitchFamily="34" charset="-34"/>
                <a:cs typeface="TH SarabunPSK" pitchFamily="34" charset="-34"/>
              </a:rPr>
              <a:t>แสดงผล</a:t>
            </a:r>
            <a:r>
              <a:rPr lang="en-US" sz="2400" dirty="0" smtClean="0">
                <a:latin typeface="TH SarabunPSK" pitchFamily="34" charset="-34"/>
                <a:cs typeface="TH SarabunPSK" pitchFamily="34" charset="-34"/>
              </a:rPr>
              <a:t> 65,536 </a:t>
            </a:r>
            <a:r>
              <a:rPr lang="th-TH" sz="2400" dirty="0" smtClean="0">
                <a:latin typeface="TH SarabunPSK" pitchFamily="34" charset="-34"/>
                <a:cs typeface="TH SarabunPSK" pitchFamily="34" charset="-34"/>
              </a:rPr>
              <a:t>สี</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รองรับ</a:t>
            </a:r>
            <a:r>
              <a:rPr lang="en-US" sz="2400" dirty="0">
                <a:latin typeface="TH SarabunPSK" pitchFamily="34" charset="-34"/>
                <a:cs typeface="TH SarabunPSK" pitchFamily="34" charset="-34"/>
              </a:rPr>
              <a:t>Protocol </a:t>
            </a:r>
            <a:r>
              <a:rPr lang="th-TH" sz="2400" dirty="0">
                <a:latin typeface="TH SarabunPSK" pitchFamily="34" charset="-34"/>
                <a:cs typeface="TH SarabunPSK" pitchFamily="34" charset="-34"/>
              </a:rPr>
              <a:t>แบบ</a:t>
            </a:r>
            <a:r>
              <a:rPr lang="en-US" sz="2400" dirty="0" err="1">
                <a:latin typeface="TH SarabunPSK" pitchFamily="34" charset="-34"/>
                <a:cs typeface="TH SarabunPSK" pitchFamily="34" charset="-34"/>
              </a:rPr>
              <a:t>Modbus</a:t>
            </a:r>
            <a:r>
              <a:rPr lang="en-US" sz="2400" dirty="0">
                <a:latin typeface="TH SarabunPSK" pitchFamily="34" charset="-34"/>
                <a:cs typeface="TH SarabunPSK" pitchFamily="34" charset="-34"/>
              </a:rPr>
              <a:t> TCP </a:t>
            </a:r>
            <a:r>
              <a:rPr lang="th-TH" sz="2400" dirty="0">
                <a:latin typeface="TH SarabunPSK" pitchFamily="34" charset="-34"/>
                <a:cs typeface="TH SarabunPSK" pitchFamily="34" charset="-34"/>
              </a:rPr>
              <a:t>และ</a:t>
            </a:r>
            <a:r>
              <a:rPr lang="th-TH" sz="2400" dirty="0" smtClean="0">
                <a:latin typeface="TH SarabunPSK" pitchFamily="34" charset="-34"/>
                <a:cs typeface="TH SarabunPSK" pitchFamily="34" charset="-34"/>
              </a:rPr>
              <a:t>มี</a:t>
            </a:r>
            <a:r>
              <a:rPr lang="en-US" sz="2400" dirty="0" smtClean="0">
                <a:latin typeface="TH SarabunPSK" pitchFamily="34" charset="-34"/>
                <a:cs typeface="TH SarabunPSK" pitchFamily="34" charset="-34"/>
              </a:rPr>
              <a:t> port </a:t>
            </a:r>
            <a:r>
              <a:rPr lang="th-TH" sz="2400" dirty="0">
                <a:latin typeface="TH SarabunPSK" pitchFamily="34" charset="-34"/>
                <a:cs typeface="TH SarabunPSK" pitchFamily="34" charset="-34"/>
              </a:rPr>
              <a:t>เชื่อมต่อ</a:t>
            </a:r>
            <a:r>
              <a:rPr lang="th-TH" sz="2400" dirty="0" smtClean="0">
                <a:latin typeface="TH SarabunPSK" pitchFamily="34" charset="-34"/>
                <a:cs typeface="TH SarabunPSK" pitchFamily="34" charset="-34"/>
              </a:rPr>
              <a:t>แบบ</a:t>
            </a:r>
            <a:r>
              <a:rPr lang="en-US" sz="2400" dirty="0" smtClean="0">
                <a:latin typeface="TH SarabunPSK" pitchFamily="34" charset="-34"/>
                <a:cs typeface="TH SarabunPSK" pitchFamily="34" charset="-34"/>
              </a:rPr>
              <a:t> USB </a:t>
            </a:r>
            <a:r>
              <a:rPr lang="en-US" sz="2400" dirty="0">
                <a:latin typeface="TH SarabunPSK" pitchFamily="34" charset="-34"/>
                <a:cs typeface="TH SarabunPSK" pitchFamily="34" charset="-34"/>
              </a:rPr>
              <a:t>1 port  </a:t>
            </a:r>
            <a:endParaRPr lang="en-US" sz="2400" dirty="0" smtClean="0">
              <a:latin typeface="TH SarabunPSK" pitchFamily="34" charset="-34"/>
              <a:cs typeface="TH SarabunPSK" pitchFamily="34" charset="-34"/>
            </a:endParaRPr>
          </a:p>
          <a:p>
            <a:pPr lvl="0"/>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สามารถทำงานโดยใช้ไฟเลี้ยง </a:t>
            </a:r>
            <a:r>
              <a:rPr lang="en-US" sz="2400" dirty="0" smtClean="0">
                <a:latin typeface="TH SarabunPSK" pitchFamily="34" charset="-34"/>
                <a:cs typeface="TH SarabunPSK" pitchFamily="34" charset="-34"/>
              </a:rPr>
              <a:t>20.4 – 27.6 </a:t>
            </a:r>
            <a:r>
              <a:rPr lang="en-US" sz="2400" dirty="0" err="1" smtClean="0">
                <a:latin typeface="TH SarabunPSK" pitchFamily="34" charset="-34"/>
                <a:cs typeface="TH SarabunPSK" pitchFamily="34" charset="-34"/>
              </a:rPr>
              <a:t>Vdc</a:t>
            </a:r>
            <a:endParaRPr lang="en-US" sz="2400" dirty="0">
              <a:latin typeface="TH SarabunPSK" pitchFamily="34" charset="-34"/>
              <a:cs typeface="TH SarabunPSK" pitchFamily="34" charset="-34"/>
            </a:endParaRPr>
          </a:p>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รองรับการทำงานที่อุณหภูมิ </a:t>
            </a:r>
            <a:r>
              <a:rPr lang="en-US" sz="2400" dirty="0" smtClean="0">
                <a:latin typeface="TH SarabunPSK" pitchFamily="34" charset="-34"/>
                <a:cs typeface="TH SarabunPSK" pitchFamily="34" charset="-34"/>
              </a:rPr>
              <a:t>0 - 50 </a:t>
            </a:r>
            <a:r>
              <a:rPr lang="th-TH" sz="2400" dirty="0" smtClean="0">
                <a:latin typeface="TH SarabunPSK" pitchFamily="34" charset="-34"/>
                <a:cs typeface="TH SarabunPSK" pitchFamily="34" charset="-34"/>
              </a:rPr>
              <a:t>องศาเซลเซียส</a:t>
            </a:r>
            <a:endParaRPr lang="en-US" sz="2400" dirty="0">
              <a:latin typeface="TH SarabunPSK" pitchFamily="34" charset="-34"/>
              <a:cs typeface="TH SarabunPSK" pitchFamily="34" charset="-34"/>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562"/>
            <a:ext cx="8229600" cy="808038"/>
          </a:xfrm>
        </p:spPr>
        <p:txBody>
          <a:bodyPr>
            <a:noAutofit/>
          </a:bodyPr>
          <a:lstStyle/>
          <a:p>
            <a:pPr algn="l"/>
            <a:r>
              <a:rPr lang="en-US" sz="2400" b="1" dirty="0" smtClean="0">
                <a:latin typeface="TH SarabunPSK" pitchFamily="34" charset="-34"/>
                <a:cs typeface="TH SarabunPSK" pitchFamily="34" charset="-34"/>
              </a:rPr>
              <a:t>5.</a:t>
            </a:r>
            <a:r>
              <a:rPr lang="th-TH" sz="2400" dirty="0"/>
              <a:t> อุปกรณ์ป้องกันไฟกระชากทางไฟฟ้ากระแสตรง </a:t>
            </a:r>
            <a:r>
              <a:rPr lang="th-TH" sz="2400" b="1" dirty="0" smtClean="0">
                <a:latin typeface="TH SarabunPSK" pitchFamily="34" charset="-34"/>
                <a:cs typeface="TH SarabunPSK" pitchFamily="34" charset="-34"/>
              </a:rPr>
              <a:t/>
            </a:r>
            <a:br>
              <a:rPr lang="th-TH" sz="2400" b="1" dirty="0" smtClean="0">
                <a:latin typeface="TH SarabunPSK" pitchFamily="34" charset="-34"/>
                <a:cs typeface="TH SarabunPSK" pitchFamily="34" charset="-34"/>
              </a:rPr>
            </a:br>
            <a:r>
              <a:rPr lang="th-TH" sz="2400" b="1" dirty="0" smtClean="0">
                <a:latin typeface="TH SarabunPSK" pitchFamily="34" charset="-34"/>
                <a:cs typeface="TH SarabunPSK" pitchFamily="34" charset="-34"/>
              </a:rPr>
              <a:t>ยี่ห้อ </a:t>
            </a:r>
            <a:r>
              <a:rPr lang="en-US" sz="2400" b="1" dirty="0" err="1">
                <a:latin typeface="TH SarabunPSK" pitchFamily="34" charset="-34"/>
                <a:cs typeface="TH SarabunPSK" pitchFamily="34" charset="-34"/>
              </a:rPr>
              <a:t>S</a:t>
            </a:r>
            <a:r>
              <a:rPr lang="en-US" sz="2400" b="1" dirty="0" err="1" smtClean="0">
                <a:latin typeface="TH SarabunPSK" pitchFamily="34" charset="-34"/>
                <a:cs typeface="TH SarabunPSK" pitchFamily="34" charset="-34"/>
              </a:rPr>
              <a:t>tabil</a:t>
            </a:r>
            <a:r>
              <a:rPr lang="en-US" sz="2400" b="1" dirty="0" smtClean="0">
                <a:latin typeface="TH SarabunPSK" pitchFamily="34" charset="-34"/>
                <a:cs typeface="TH SarabunPSK" pitchFamily="34" charset="-34"/>
              </a:rPr>
              <a:t> </a:t>
            </a:r>
            <a:r>
              <a:rPr lang="th-TH" sz="2400" b="1" dirty="0">
                <a:latin typeface="TH SarabunPSK" pitchFamily="34" charset="-34"/>
                <a:cs typeface="TH SarabunPSK" pitchFamily="34" charset="-34"/>
              </a:rPr>
              <a:t>รุ่น</a:t>
            </a:r>
            <a:r>
              <a:rPr lang="en-US" sz="2400" b="1" dirty="0">
                <a:latin typeface="TH SarabunPSK" pitchFamily="34" charset="-34"/>
                <a:cs typeface="TH SarabunPSK" pitchFamily="34" charset="-34"/>
              </a:rPr>
              <a:t> </a:t>
            </a:r>
            <a:r>
              <a:rPr lang="en-US" sz="2400" b="1" dirty="0" smtClean="0">
                <a:latin typeface="TH SarabunPSK" pitchFamily="34" charset="-34"/>
                <a:cs typeface="TH SarabunPSK" pitchFamily="34" charset="-34"/>
              </a:rPr>
              <a:t>3TC1DCE9</a:t>
            </a:r>
            <a:endParaRPr lang="en-US" sz="2400" b="1" dirty="0">
              <a:latin typeface="TH SarabunPSK" pitchFamily="34" charset="-34"/>
              <a:cs typeface="TH SarabunPSK" pitchFamily="34" charset="-34"/>
            </a:endParaRPr>
          </a:p>
        </p:txBody>
      </p:sp>
      <p:pic>
        <p:nvPicPr>
          <p:cNvPr id="6146" name="Picture 2"/>
          <p:cNvPicPr>
            <a:picLocks noChangeAspect="1" noChangeArrowheads="1"/>
          </p:cNvPicPr>
          <p:nvPr/>
        </p:nvPicPr>
        <p:blipFill>
          <a:blip r:embed="rId2"/>
          <a:srcRect/>
          <a:stretch>
            <a:fillRect/>
          </a:stretch>
        </p:blipFill>
        <p:spPr bwMode="auto">
          <a:xfrm>
            <a:off x="4038600" y="1143000"/>
            <a:ext cx="1676400" cy="2703195"/>
          </a:xfrm>
          <a:prstGeom prst="rect">
            <a:avLst/>
          </a:prstGeom>
          <a:noFill/>
          <a:ln w="9525">
            <a:noFill/>
            <a:miter lim="800000"/>
            <a:headEnd/>
            <a:tailEnd/>
          </a:ln>
          <a:effectLst/>
        </p:spPr>
      </p:pic>
      <p:sp>
        <p:nvSpPr>
          <p:cNvPr id="6" name="Rectangle 5"/>
          <p:cNvSpPr/>
          <p:nvPr/>
        </p:nvSpPr>
        <p:spPr>
          <a:xfrm>
            <a:off x="609600" y="3962400"/>
            <a:ext cx="8077200" cy="461665"/>
          </a:xfrm>
          <a:prstGeom prst="rect">
            <a:avLst/>
          </a:prstGeom>
        </p:spPr>
        <p:txBody>
          <a:bodyPr wrap="square">
            <a:spAutoFit/>
          </a:bodyPr>
          <a:lstStyle/>
          <a:p>
            <a:r>
              <a:rPr lang="en-US" sz="2400" dirty="0" smtClean="0">
                <a:latin typeface="TH SarabunPSK" pitchFamily="34" charset="-34"/>
                <a:cs typeface="TH SarabunPSK" pitchFamily="34" charset="-34"/>
              </a:rPr>
              <a:t>- </a:t>
            </a:r>
            <a:r>
              <a:rPr lang="th-TH" sz="2400" smtClean="0">
                <a:latin typeface="TH SarabunPSK" pitchFamily="34" charset="-34"/>
                <a:cs typeface="TH SarabunPSK" pitchFamily="34" charset="-34"/>
              </a:rPr>
              <a:t>สามารถใช้งานได้</a:t>
            </a:r>
            <a:endParaRPr lang="en-US" sz="2400" dirty="0">
              <a:latin typeface="TH SarabunPSK" pitchFamily="34" charset="-34"/>
              <a:cs typeface="TH SarabunPSK" pitchFamily="34" charset="-3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2971800"/>
          </a:xfrm>
        </p:spPr>
        <p:txBody>
          <a:bodyPr>
            <a:noAutofit/>
          </a:bodyPr>
          <a:lstStyle/>
          <a:p>
            <a:pPr>
              <a:buNone/>
            </a:pPr>
            <a:r>
              <a:rPr lang="en-US" sz="2800" dirty="0" smtClean="0">
                <a:latin typeface="TH SarabunPSK" pitchFamily="34" charset="-34"/>
                <a:cs typeface="TH SarabunPSK" pitchFamily="34" charset="-34"/>
              </a:rPr>
              <a:t>1.</a:t>
            </a:r>
            <a:r>
              <a:rPr lang="th-TH" sz="2800" dirty="0" smtClean="0">
                <a:latin typeface="TH SarabunPSK" pitchFamily="34" charset="-34"/>
                <a:cs typeface="TH SarabunPSK" pitchFamily="34" charset="-34"/>
              </a:rPr>
              <a:t>การเชื่อมต่อกับ </a:t>
            </a:r>
            <a:r>
              <a:rPr lang="en-US" sz="2800" dirty="0" err="1" smtClean="0">
                <a:latin typeface="TH SarabunPSK" pitchFamily="34" charset="-34"/>
                <a:cs typeface="TH SarabunPSK" pitchFamily="34" charset="-34"/>
              </a:rPr>
              <a:t>eWON</a:t>
            </a:r>
            <a:r>
              <a:rPr lang="en-US" sz="2800" dirty="0" smtClean="0">
                <a:latin typeface="TH SarabunPSK" pitchFamily="34" charset="-34"/>
                <a:cs typeface="TH SarabunPSK" pitchFamily="34" charset="-34"/>
              </a:rPr>
              <a:t> </a:t>
            </a:r>
            <a:r>
              <a:rPr lang="th-TH" sz="2800" dirty="0" smtClean="0">
                <a:latin typeface="TH SarabunPSK" pitchFamily="34" charset="-34"/>
                <a:cs typeface="TH SarabunPSK" pitchFamily="34" charset="-34"/>
              </a:rPr>
              <a:t>รุ่น </a:t>
            </a:r>
            <a:r>
              <a:rPr lang="en-US" sz="2800" dirty="0" smtClean="0">
                <a:latin typeface="TH SarabunPSK" pitchFamily="34" charset="-34"/>
                <a:cs typeface="TH SarabunPSK" pitchFamily="34" charset="-34"/>
              </a:rPr>
              <a:t>Flexy201</a:t>
            </a:r>
            <a:r>
              <a:rPr lang="th-TH" sz="2800" dirty="0" smtClean="0">
                <a:latin typeface="TH SarabunPSK" pitchFamily="34" charset="-34"/>
                <a:cs typeface="TH SarabunPSK" pitchFamily="34" charset="-34"/>
              </a:rPr>
              <a:t> สามารถทำได้ </a:t>
            </a:r>
            <a:r>
              <a:rPr lang="en-US" sz="2800" dirty="0" smtClean="0">
                <a:latin typeface="TH SarabunPSK" pitchFamily="34" charset="-34"/>
                <a:cs typeface="TH SarabunPSK" pitchFamily="34" charset="-34"/>
              </a:rPr>
              <a:t>2 </a:t>
            </a:r>
            <a:r>
              <a:rPr lang="th-TH" sz="2800" dirty="0" smtClean="0">
                <a:latin typeface="TH SarabunPSK" pitchFamily="34" charset="-34"/>
                <a:cs typeface="TH SarabunPSK" pitchFamily="34" charset="-34"/>
              </a:rPr>
              <a:t>ทาง</a:t>
            </a:r>
          </a:p>
          <a:p>
            <a:pPr>
              <a:buNone/>
            </a:pPr>
            <a:r>
              <a:rPr lang="th-TH" sz="2800" dirty="0" smtClean="0">
                <a:latin typeface="TH SarabunPSK" pitchFamily="34" charset="-34"/>
                <a:cs typeface="TH SarabunPSK" pitchFamily="34" charset="-34"/>
              </a:rPr>
              <a:t>       </a:t>
            </a:r>
            <a:r>
              <a:rPr lang="en-US" sz="2800" dirty="0" smtClean="0">
                <a:latin typeface="TH SarabunPSK" pitchFamily="34" charset="-34"/>
                <a:cs typeface="TH SarabunPSK" pitchFamily="34" charset="-34"/>
              </a:rPr>
              <a:t>1.1.</a:t>
            </a:r>
            <a:r>
              <a:rPr lang="th-TH" sz="2800" dirty="0" smtClean="0">
                <a:latin typeface="TH SarabunPSK" pitchFamily="34" charset="-34"/>
                <a:cs typeface="TH SarabunPSK" pitchFamily="34" charset="-34"/>
              </a:rPr>
              <a:t>เชื่อมต่อโดยตรงกับ </a:t>
            </a:r>
            <a:r>
              <a:rPr lang="en-US" sz="2800" dirty="0" err="1" smtClean="0">
                <a:latin typeface="TH SarabunPSK" pitchFamily="34" charset="-34"/>
                <a:cs typeface="TH SarabunPSK" pitchFamily="34" charset="-34"/>
              </a:rPr>
              <a:t>eWON</a:t>
            </a:r>
            <a:r>
              <a:rPr lang="en-US" sz="2800" dirty="0" smtClean="0">
                <a:latin typeface="TH SarabunPSK" pitchFamily="34" charset="-34"/>
                <a:cs typeface="TH SarabunPSK" pitchFamily="34" charset="-34"/>
              </a:rPr>
              <a:t> </a:t>
            </a:r>
            <a:r>
              <a:rPr lang="th-TH" sz="2800" dirty="0" smtClean="0">
                <a:latin typeface="TH SarabunPSK" pitchFamily="34" charset="-34"/>
                <a:cs typeface="TH SarabunPSK" pitchFamily="34" charset="-34"/>
              </a:rPr>
              <a:t>รุ่น </a:t>
            </a:r>
            <a:r>
              <a:rPr lang="en-US" sz="2800" dirty="0" smtClean="0">
                <a:latin typeface="TH SarabunPSK" pitchFamily="34" charset="-34"/>
                <a:cs typeface="TH SarabunPSK" pitchFamily="34" charset="-34"/>
              </a:rPr>
              <a:t>Flexy201</a:t>
            </a:r>
            <a:r>
              <a:rPr lang="th-TH" sz="2800" dirty="0" smtClean="0">
                <a:latin typeface="TH SarabunPSK" pitchFamily="34" charset="-34"/>
                <a:cs typeface="TH SarabunPSK" pitchFamily="34" charset="-34"/>
              </a:rPr>
              <a:t> </a:t>
            </a:r>
            <a:endParaRPr lang="en-US" sz="2800" dirty="0" smtClean="0">
              <a:latin typeface="TH SarabunPSK" pitchFamily="34" charset="-34"/>
              <a:cs typeface="TH SarabunPSK" pitchFamily="34" charset="-34"/>
            </a:endParaRPr>
          </a:p>
          <a:p>
            <a:pPr>
              <a:buNone/>
            </a:pPr>
            <a:r>
              <a:rPr lang="th-TH" sz="2800" dirty="0" smtClean="0">
                <a:latin typeface="TH SarabunPSK" pitchFamily="34" charset="-34"/>
                <a:cs typeface="TH SarabunPSK" pitchFamily="34" charset="-34"/>
              </a:rPr>
              <a:t>       </a:t>
            </a:r>
            <a:r>
              <a:rPr lang="en-US" sz="2800" dirty="0" smtClean="0">
                <a:latin typeface="TH SarabunPSK" pitchFamily="34" charset="-34"/>
                <a:cs typeface="TH SarabunPSK" pitchFamily="34" charset="-34"/>
              </a:rPr>
              <a:t>1.2.</a:t>
            </a:r>
            <a:r>
              <a:rPr lang="th-TH" sz="2800" dirty="0" smtClean="0">
                <a:latin typeface="TH SarabunPSK" pitchFamily="34" charset="-34"/>
                <a:cs typeface="TH SarabunPSK" pitchFamily="34" charset="-34"/>
              </a:rPr>
              <a:t>เชื่อมต่อโดยการรีโมทผ่านทาง </a:t>
            </a:r>
            <a:r>
              <a:rPr lang="en-US" sz="2800" dirty="0" err="1" smtClean="0">
                <a:latin typeface="TH SarabunPSK" pitchFamily="34" charset="-34"/>
                <a:cs typeface="TH SarabunPSK" pitchFamily="34" charset="-34"/>
              </a:rPr>
              <a:t>sim</a:t>
            </a:r>
            <a:endParaRPr lang="en-US" sz="2800" dirty="0" smtClean="0">
              <a:latin typeface="TH SarabunPSK" pitchFamily="34" charset="-34"/>
              <a:cs typeface="TH SarabunPSK" pitchFamily="34" charset="-34"/>
            </a:endParaRPr>
          </a:p>
          <a:p>
            <a:pPr>
              <a:buNone/>
            </a:pPr>
            <a:r>
              <a:rPr lang="en-US" sz="2800" dirty="0" smtClean="0">
                <a:latin typeface="TH SarabunPSK" pitchFamily="34" charset="-34"/>
                <a:cs typeface="TH SarabunPSK" pitchFamily="34" charset="-34"/>
              </a:rPr>
              <a:t>2</a:t>
            </a:r>
            <a:r>
              <a:rPr lang="en-US" sz="2800" dirty="0" smtClean="0">
                <a:latin typeface="TH SarabunPSK" pitchFamily="34" charset="-34"/>
                <a:cs typeface="TH SarabunPSK" pitchFamily="34" charset="-34"/>
              </a:rPr>
              <a:t>.</a:t>
            </a:r>
            <a:r>
              <a:rPr lang="th-TH" sz="2800" b="1" dirty="0" smtClean="0">
                <a:latin typeface="TH SarabunPSK" pitchFamily="34" charset="-34"/>
                <a:cs typeface="TH SarabunPSK" pitchFamily="34" charset="-34"/>
              </a:rPr>
              <a:t> </a:t>
            </a:r>
            <a:r>
              <a:rPr lang="th-TH" sz="2800" dirty="0" smtClean="0">
                <a:latin typeface="TH SarabunPSK" pitchFamily="34" charset="-34"/>
                <a:cs typeface="TH SarabunPSK" pitchFamily="34" charset="-34"/>
              </a:rPr>
              <a:t>การตรวจสอบและตั้งค่า </a:t>
            </a:r>
            <a:r>
              <a:rPr lang="en-US" sz="2800" dirty="0" err="1" smtClean="0">
                <a:latin typeface="TH SarabunPSK" pitchFamily="34" charset="-34"/>
                <a:cs typeface="TH SarabunPSK" pitchFamily="34" charset="-34"/>
              </a:rPr>
              <a:t>Ewon</a:t>
            </a:r>
            <a:r>
              <a:rPr lang="en-US" sz="2800" dirty="0" smtClean="0">
                <a:latin typeface="TH SarabunPSK" pitchFamily="34" charset="-34"/>
                <a:cs typeface="TH SarabunPSK" pitchFamily="34" charset="-34"/>
              </a:rPr>
              <a:t> </a:t>
            </a:r>
            <a:r>
              <a:rPr lang="en-US" sz="2800" dirty="0" err="1" smtClean="0">
                <a:latin typeface="TH SarabunPSK" pitchFamily="34" charset="-34"/>
                <a:cs typeface="TH SarabunPSK" pitchFamily="34" charset="-34"/>
              </a:rPr>
              <a:t>Flexy</a:t>
            </a:r>
            <a:r>
              <a:rPr lang="en-US" sz="2800" dirty="0" smtClean="0">
                <a:latin typeface="TH SarabunPSK" pitchFamily="34" charset="-34"/>
                <a:cs typeface="TH SarabunPSK" pitchFamily="34" charset="-34"/>
              </a:rPr>
              <a:t> </a:t>
            </a:r>
            <a:r>
              <a:rPr lang="th-TH" sz="2800" dirty="0" smtClean="0">
                <a:latin typeface="TH SarabunPSK" pitchFamily="34" charset="-34"/>
                <a:cs typeface="TH SarabunPSK" pitchFamily="34" charset="-34"/>
              </a:rPr>
              <a:t>ผ่านทาง tag </a:t>
            </a:r>
            <a:endParaRPr lang="en-US" sz="2800" dirty="0" smtClean="0">
              <a:latin typeface="TH SarabunPSK" pitchFamily="34" charset="-34"/>
              <a:cs typeface="TH SarabunPSK" pitchFamily="34" charset="-34"/>
            </a:endParaRPr>
          </a:p>
          <a:p>
            <a:pPr>
              <a:buNone/>
            </a:pPr>
            <a:r>
              <a:rPr lang="en-US" sz="2800" dirty="0" smtClean="0">
                <a:latin typeface="TH SarabunPSK" pitchFamily="34" charset="-34"/>
                <a:cs typeface="TH SarabunPSK" pitchFamily="34" charset="-34"/>
              </a:rPr>
              <a:t>3.</a:t>
            </a:r>
            <a:r>
              <a:rPr lang="th-TH" sz="2800" dirty="0" smtClean="0">
                <a:latin typeface="TH SarabunPSK" pitchFamily="34" charset="-34"/>
                <a:cs typeface="TH SarabunPSK" pitchFamily="34" charset="-34"/>
              </a:rPr>
              <a:t>การกำหนดสิทธิผู้ใช้งาน</a:t>
            </a:r>
            <a:endParaRPr lang="en-US" sz="2800" dirty="0" smtClean="0">
              <a:latin typeface="TH SarabunPSK" pitchFamily="34" charset="-34"/>
              <a:cs typeface="TH SarabunPSK" pitchFamily="34" charset="-34"/>
            </a:endParaRPr>
          </a:p>
          <a:p>
            <a:pPr>
              <a:buNone/>
            </a:pPr>
            <a:r>
              <a:rPr lang="en-US" sz="2800" dirty="0" smtClean="0">
                <a:latin typeface="TH SarabunPSK" pitchFamily="34" charset="-34"/>
                <a:cs typeface="TH SarabunPSK" pitchFamily="34" charset="-34"/>
              </a:rPr>
              <a:t>4.</a:t>
            </a:r>
            <a:r>
              <a:rPr lang="th-TH" sz="2800" dirty="0" smtClean="0">
                <a:latin typeface="TH SarabunPSK" pitchFamily="34" charset="-34"/>
                <a:cs typeface="TH SarabunPSK" pitchFamily="34" charset="-34"/>
              </a:rPr>
              <a:t>การอ่านข้อมูล</a:t>
            </a:r>
            <a:r>
              <a:rPr lang="th-TH" sz="2800" dirty="0" smtClean="0">
                <a:latin typeface="TH SarabunPSK" pitchFamily="34" charset="-34"/>
                <a:cs typeface="TH SarabunPSK" pitchFamily="34" charset="-34"/>
              </a:rPr>
              <a:t>จาก </a:t>
            </a:r>
            <a:r>
              <a:rPr lang="en-US" sz="2800" dirty="0" err="1" smtClean="0">
                <a:latin typeface="TH SarabunPSK" pitchFamily="34" charset="-34"/>
                <a:cs typeface="TH SarabunPSK" pitchFamily="34" charset="-34"/>
              </a:rPr>
              <a:t>ewon</a:t>
            </a:r>
            <a:r>
              <a:rPr lang="en-US" sz="2800" dirty="0" smtClean="0">
                <a:latin typeface="TH SarabunPSK" pitchFamily="34" charset="-34"/>
                <a:cs typeface="TH SarabunPSK" pitchFamily="34" charset="-34"/>
              </a:rPr>
              <a:t> </a:t>
            </a:r>
            <a:r>
              <a:rPr lang="en-US" sz="2800" dirty="0" err="1" smtClean="0">
                <a:latin typeface="TH SarabunPSK" pitchFamily="34" charset="-34"/>
                <a:cs typeface="TH SarabunPSK" pitchFamily="34" charset="-34"/>
              </a:rPr>
              <a:t>flexy</a:t>
            </a:r>
            <a:endParaRPr lang="en-US" sz="2800" dirty="0">
              <a:latin typeface="TH SarabunPSK" pitchFamily="34" charset="-34"/>
              <a:cs typeface="TH SarabunPSK" pitchFamily="34" charset="-34"/>
            </a:endParaRPr>
          </a:p>
        </p:txBody>
      </p:sp>
      <p:sp>
        <p:nvSpPr>
          <p:cNvPr id="4" name="Rectangle 3"/>
          <p:cNvSpPr/>
          <p:nvPr/>
        </p:nvSpPr>
        <p:spPr>
          <a:xfrm>
            <a:off x="2743200" y="253425"/>
            <a:ext cx="4191000" cy="584775"/>
          </a:xfrm>
          <a:prstGeom prst="rect">
            <a:avLst/>
          </a:prstGeom>
        </p:spPr>
        <p:txBody>
          <a:bodyPr wrap="square">
            <a:spAutoFit/>
          </a:bodyPr>
          <a:lstStyle/>
          <a:p>
            <a:r>
              <a:rPr lang="th-TH" sz="3200" b="1" dirty="0" smtClean="0">
                <a:latin typeface="TH SarabunPSK" pitchFamily="34" charset="-34"/>
                <a:cs typeface="TH SarabunPSK" pitchFamily="34" charset="-34"/>
              </a:rPr>
              <a:t>การตั้งค่า</a:t>
            </a:r>
            <a:r>
              <a:rPr lang="en-US" sz="3200" b="1" dirty="0" smtClean="0">
                <a:latin typeface="TH SarabunPSK" pitchFamily="34" charset="-34"/>
                <a:cs typeface="TH SarabunPSK" pitchFamily="34" charset="-34"/>
              </a:rPr>
              <a:t> </a:t>
            </a:r>
            <a:r>
              <a:rPr lang="en-US" sz="3200" b="1" dirty="0" err="1" smtClean="0">
                <a:latin typeface="TH SarabunPSK" pitchFamily="34" charset="-34"/>
                <a:cs typeface="TH SarabunPSK" pitchFamily="34" charset="-34"/>
              </a:rPr>
              <a:t>eWON</a:t>
            </a:r>
            <a:r>
              <a:rPr lang="en-US" sz="3200" b="1" dirty="0" smtClean="0">
                <a:latin typeface="TH SarabunPSK" pitchFamily="34" charset="-34"/>
                <a:cs typeface="TH SarabunPSK" pitchFamily="34" charset="-34"/>
              </a:rPr>
              <a:t> </a:t>
            </a:r>
            <a:r>
              <a:rPr lang="th-TH" sz="3200" b="1" dirty="0" smtClean="0">
                <a:latin typeface="TH SarabunPSK" pitchFamily="34" charset="-34"/>
                <a:cs typeface="TH SarabunPSK" pitchFamily="34" charset="-34"/>
              </a:rPr>
              <a:t>รุ่น </a:t>
            </a:r>
            <a:r>
              <a:rPr lang="en-US" sz="3200" b="1" dirty="0" smtClean="0">
                <a:latin typeface="TH SarabunPSK" pitchFamily="34" charset="-34"/>
                <a:cs typeface="TH SarabunPSK" pitchFamily="34" charset="-34"/>
              </a:rPr>
              <a:t>Flexy201</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pPr algn="l"/>
            <a:r>
              <a:rPr lang="en-US" sz="3100" b="1" dirty="0" smtClean="0">
                <a:latin typeface="TH SarabunPSK" pitchFamily="34" charset="-34"/>
                <a:cs typeface="TH SarabunPSK" pitchFamily="34" charset="-34"/>
              </a:rPr>
              <a:t>1.</a:t>
            </a:r>
            <a:r>
              <a:rPr lang="th-TH" sz="3100" b="1" dirty="0" smtClean="0">
                <a:latin typeface="TH SarabunPSK" pitchFamily="34" charset="-34"/>
                <a:cs typeface="TH SarabunPSK" pitchFamily="34" charset="-34"/>
              </a:rPr>
              <a:t>การเชื่อมต่อกับ </a:t>
            </a:r>
            <a:r>
              <a:rPr lang="en-US" sz="3100" b="1" dirty="0" err="1" smtClean="0">
                <a:latin typeface="TH SarabunPSK" pitchFamily="34" charset="-34"/>
                <a:cs typeface="TH SarabunPSK" pitchFamily="34" charset="-34"/>
              </a:rPr>
              <a:t>eWON</a:t>
            </a:r>
            <a:r>
              <a:rPr lang="en-US" sz="3100" b="1" dirty="0" smtClean="0">
                <a:latin typeface="TH SarabunPSK" pitchFamily="34" charset="-34"/>
                <a:cs typeface="TH SarabunPSK" pitchFamily="34" charset="-34"/>
              </a:rPr>
              <a:t> </a:t>
            </a:r>
            <a:r>
              <a:rPr lang="th-TH" sz="3100" b="1" dirty="0" smtClean="0">
                <a:latin typeface="TH SarabunPSK" pitchFamily="34" charset="-34"/>
                <a:cs typeface="TH SarabunPSK" pitchFamily="34" charset="-34"/>
              </a:rPr>
              <a:t>รุ่น </a:t>
            </a:r>
            <a:r>
              <a:rPr lang="en-US" sz="3100" b="1" dirty="0" smtClean="0">
                <a:latin typeface="TH SarabunPSK" pitchFamily="34" charset="-34"/>
                <a:cs typeface="TH SarabunPSK" pitchFamily="34" charset="-34"/>
              </a:rPr>
              <a:t>Flexy201</a:t>
            </a:r>
            <a:r>
              <a:rPr lang="th-TH" sz="3100" b="1" dirty="0" smtClean="0">
                <a:latin typeface="TH SarabunPSK" pitchFamily="34" charset="-34"/>
                <a:cs typeface="TH SarabunPSK" pitchFamily="34" charset="-34"/>
              </a:rPr>
              <a:t> สามารถทำได้ </a:t>
            </a:r>
            <a:r>
              <a:rPr lang="en-US" sz="3100" b="1" dirty="0" smtClean="0">
                <a:latin typeface="TH SarabunPSK" pitchFamily="34" charset="-34"/>
                <a:cs typeface="TH SarabunPSK" pitchFamily="34" charset="-34"/>
              </a:rPr>
              <a:t>2 </a:t>
            </a:r>
            <a:r>
              <a:rPr lang="th-TH" sz="3100" b="1" dirty="0" smtClean="0">
                <a:latin typeface="TH SarabunPSK" pitchFamily="34" charset="-34"/>
                <a:cs typeface="TH SarabunPSK" pitchFamily="34" charset="-34"/>
              </a:rPr>
              <a:t>ทาง</a:t>
            </a:r>
            <a:r>
              <a:rPr lang="th-TH" sz="2800" b="1" dirty="0" smtClean="0">
                <a:latin typeface="TH SarabunPSK" pitchFamily="34" charset="-34"/>
                <a:cs typeface="TH SarabunPSK" pitchFamily="34" charset="-34"/>
              </a:rPr>
              <a:t/>
            </a:r>
            <a:br>
              <a:rPr lang="th-TH" sz="2800" b="1" dirty="0" smtClean="0">
                <a:latin typeface="TH SarabunPSK" pitchFamily="34" charset="-34"/>
                <a:cs typeface="TH SarabunPSK" pitchFamily="34" charset="-34"/>
              </a:rPr>
            </a:br>
            <a:r>
              <a:rPr lang="en-US" sz="2400" b="1" dirty="0" smtClean="0">
                <a:latin typeface="TH SarabunPSK" pitchFamily="34" charset="-34"/>
                <a:cs typeface="TH SarabunPSK" pitchFamily="34" charset="-34"/>
              </a:rPr>
              <a:t>1.1.</a:t>
            </a:r>
            <a:r>
              <a:rPr lang="th-TH" sz="2400" b="1" dirty="0" smtClean="0">
                <a:latin typeface="TH SarabunPSK" pitchFamily="34" charset="-34"/>
                <a:cs typeface="TH SarabunPSK" pitchFamily="34" charset="-34"/>
              </a:rPr>
              <a:t>เชื่อมต่อโดยตรงกับ </a:t>
            </a:r>
            <a:r>
              <a:rPr lang="en-US" sz="2400" b="1" dirty="0" err="1" smtClean="0">
                <a:latin typeface="TH SarabunPSK" pitchFamily="34" charset="-34"/>
                <a:cs typeface="TH SarabunPSK" pitchFamily="34" charset="-34"/>
              </a:rPr>
              <a:t>eWON</a:t>
            </a:r>
            <a:r>
              <a:rPr lang="en-US" sz="2400" b="1" dirty="0" smtClean="0">
                <a:latin typeface="TH SarabunPSK" pitchFamily="34" charset="-34"/>
                <a:cs typeface="TH SarabunPSK" pitchFamily="34" charset="-34"/>
              </a:rPr>
              <a:t> </a:t>
            </a:r>
            <a:r>
              <a:rPr lang="th-TH" sz="2400" b="1" dirty="0" smtClean="0">
                <a:latin typeface="TH SarabunPSK" pitchFamily="34" charset="-34"/>
                <a:cs typeface="TH SarabunPSK" pitchFamily="34" charset="-34"/>
              </a:rPr>
              <a:t>รุ่น </a:t>
            </a:r>
            <a:r>
              <a:rPr lang="en-US" sz="2400" b="1" dirty="0" smtClean="0">
                <a:latin typeface="TH SarabunPSK" pitchFamily="34" charset="-34"/>
                <a:cs typeface="TH SarabunPSK" pitchFamily="34" charset="-34"/>
              </a:rPr>
              <a:t>Flexy201</a:t>
            </a:r>
            <a:br>
              <a:rPr lang="en-US" sz="2400" b="1" dirty="0" smtClean="0">
                <a:latin typeface="TH SarabunPSK" pitchFamily="34" charset="-34"/>
                <a:cs typeface="TH SarabunPSK" pitchFamily="34" charset="-34"/>
              </a:rPr>
            </a:br>
            <a:r>
              <a:rPr lang="en-US" sz="2400" dirty="0" smtClean="0">
                <a:latin typeface="TH SarabunPSK" pitchFamily="34" charset="-34"/>
                <a:cs typeface="TH SarabunPSK" pitchFamily="34" charset="-34"/>
              </a:rPr>
              <a:t>1.1.1.</a:t>
            </a:r>
            <a:r>
              <a:rPr lang="th-TH" sz="2400" dirty="0" smtClean="0">
                <a:latin typeface="TH SarabunPSK" pitchFamily="34" charset="-34"/>
                <a:cs typeface="TH SarabunPSK" pitchFamily="34" charset="-34"/>
              </a:rPr>
              <a:t>ทำการเชื่อมต่อ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รุ่น </a:t>
            </a:r>
            <a:r>
              <a:rPr lang="en-US" sz="2400" dirty="0" smtClean="0">
                <a:latin typeface="TH SarabunPSK" pitchFamily="34" charset="-34"/>
                <a:cs typeface="TH SarabunPSK" pitchFamily="34" charset="-34"/>
              </a:rPr>
              <a:t>Flexy201</a:t>
            </a:r>
            <a:r>
              <a:rPr lang="th-TH" sz="2400" dirty="0" smtClean="0">
                <a:latin typeface="TH SarabunPSK" pitchFamily="34" charset="-34"/>
                <a:cs typeface="TH SarabunPSK" pitchFamily="34" charset="-34"/>
              </a:rPr>
              <a:t> กับ คอมพิวเตอร์ด้วยสาย </a:t>
            </a:r>
            <a:r>
              <a:rPr lang="en-US" sz="2400" dirty="0" smtClean="0">
                <a:latin typeface="TH SarabunPSK" pitchFamily="34" charset="-34"/>
                <a:cs typeface="TH SarabunPSK" pitchFamily="34" charset="-34"/>
              </a:rPr>
              <a:t>LAN</a:t>
            </a:r>
            <a:r>
              <a:rPr lang="en-US" sz="2000" b="1" dirty="0" smtClean="0">
                <a:latin typeface="TH SarabunPSK" pitchFamily="34" charset="-34"/>
                <a:cs typeface="TH SarabunPSK" pitchFamily="34" charset="-34"/>
              </a:rPr>
              <a:t/>
            </a:r>
            <a:br>
              <a:rPr lang="en-US" sz="2000" b="1" dirty="0" smtClean="0">
                <a:latin typeface="TH SarabunPSK" pitchFamily="34" charset="-34"/>
                <a:cs typeface="TH SarabunPSK" pitchFamily="34" charset="-34"/>
              </a:rPr>
            </a:br>
            <a:endParaRPr lang="en-US" sz="2000" b="1" dirty="0"/>
          </a:p>
        </p:txBody>
      </p:sp>
      <p:pic>
        <p:nvPicPr>
          <p:cNvPr id="15362" name="Picture 2"/>
          <p:cNvPicPr>
            <a:picLocks noChangeAspect="1" noChangeArrowheads="1"/>
          </p:cNvPicPr>
          <p:nvPr/>
        </p:nvPicPr>
        <p:blipFill>
          <a:blip r:embed="rId2"/>
          <a:srcRect/>
          <a:stretch>
            <a:fillRect/>
          </a:stretch>
        </p:blipFill>
        <p:spPr bwMode="auto">
          <a:xfrm>
            <a:off x="1295400" y="3095625"/>
            <a:ext cx="6457950" cy="23145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l"/>
            <a:r>
              <a:rPr lang="en-US" sz="2700" dirty="0" smtClean="0">
                <a:latin typeface="TH SarabunPSK" pitchFamily="34" charset="-34"/>
                <a:cs typeface="TH SarabunPSK" pitchFamily="34" charset="-34"/>
              </a:rPr>
              <a:t>1.1.2.</a:t>
            </a:r>
            <a:r>
              <a:rPr lang="th-TH" sz="2700" dirty="0" smtClean="0">
                <a:latin typeface="TH SarabunPSK" pitchFamily="34" charset="-34"/>
                <a:cs typeface="TH SarabunPSK" pitchFamily="34" charset="-34"/>
              </a:rPr>
              <a:t> ดาวโหลดโปรแกรม</a:t>
            </a:r>
            <a:r>
              <a:rPr lang="en-US" sz="2700" dirty="0" smtClean="0">
                <a:latin typeface="TH SarabunPSK" pitchFamily="34" charset="-34"/>
                <a:cs typeface="TH SarabunPSK" pitchFamily="34" charset="-34"/>
              </a:rPr>
              <a:t> </a:t>
            </a:r>
            <a:r>
              <a:rPr lang="en-US" sz="2700" dirty="0" err="1" smtClean="0">
                <a:latin typeface="TH SarabunPSK" pitchFamily="34" charset="-34"/>
                <a:cs typeface="TH SarabunPSK" pitchFamily="34" charset="-34"/>
              </a:rPr>
              <a:t>ebuddy</a:t>
            </a:r>
            <a:r>
              <a:rPr lang="en-US" sz="2700" dirty="0" smtClean="0">
                <a:latin typeface="TH SarabunPSK" pitchFamily="34" charset="-34"/>
                <a:cs typeface="TH SarabunPSK" pitchFamily="34" charset="-34"/>
              </a:rPr>
              <a:t> </a:t>
            </a:r>
            <a:r>
              <a:rPr lang="th-TH" sz="2700" dirty="0" smtClean="0">
                <a:latin typeface="TH SarabunPSK" pitchFamily="34" charset="-34"/>
                <a:cs typeface="TH SarabunPSK" pitchFamily="34" charset="-34"/>
              </a:rPr>
              <a:t>ตามลิงค์ด้านล่าง</a:t>
            </a:r>
            <a:r>
              <a:rPr lang="en-US" sz="2700" dirty="0" smtClean="0">
                <a:latin typeface="TH SarabunPSK" pitchFamily="34" charset="-34"/>
                <a:cs typeface="TH SarabunPSK" pitchFamily="34" charset="-34"/>
              </a:rPr>
              <a:t/>
            </a:r>
            <a:br>
              <a:rPr lang="en-US" sz="2700" dirty="0" smtClean="0">
                <a:latin typeface="TH SarabunPSK" pitchFamily="34" charset="-34"/>
                <a:cs typeface="TH SarabunPSK" pitchFamily="34" charset="-34"/>
              </a:rPr>
            </a:br>
            <a:r>
              <a:rPr lang="en-US" sz="2700" u="sng" dirty="0" smtClean="0">
                <a:latin typeface="TH SarabunPSK" pitchFamily="34" charset="-34"/>
                <a:cs typeface="TH SarabunPSK" pitchFamily="34" charset="-34"/>
                <a:hlinkClick r:id="rId2"/>
              </a:rPr>
              <a:t>https://websupport.ewon.biz/support/product/download-zone/all-software</a:t>
            </a:r>
            <a:r>
              <a:rPr lang="en-US" sz="2400" dirty="0" smtClean="0">
                <a:latin typeface="TH SarabunPSK" pitchFamily="34" charset="-34"/>
                <a:cs typeface="TH SarabunPSK" pitchFamily="34" charset="-34"/>
              </a:rPr>
              <a:t/>
            </a:r>
            <a:br>
              <a:rPr lang="en-US" sz="2400" dirty="0" smtClean="0">
                <a:latin typeface="TH SarabunPSK" pitchFamily="34" charset="-34"/>
                <a:cs typeface="TH SarabunPSK" pitchFamily="34" charset="-34"/>
              </a:rPr>
            </a:br>
            <a:endParaRPr lang="en-US" sz="2400" dirty="0"/>
          </a:p>
        </p:txBody>
      </p:sp>
      <p:pic>
        <p:nvPicPr>
          <p:cNvPr id="4" name="Picture 3"/>
          <p:cNvPicPr/>
          <p:nvPr/>
        </p:nvPicPr>
        <p:blipFill>
          <a:blip r:embed="rId3"/>
          <a:stretch>
            <a:fillRect/>
          </a:stretch>
        </p:blipFill>
        <p:spPr>
          <a:xfrm>
            <a:off x="1752600" y="1828800"/>
            <a:ext cx="5638800" cy="4191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p:spPr>
        <p:txBody>
          <a:bodyPr>
            <a:normAutofit fontScale="90000"/>
          </a:bodyPr>
          <a:lstStyle/>
          <a:p>
            <a:pPr algn="l"/>
            <a:r>
              <a:rPr lang="en-US" sz="2700" dirty="0" smtClean="0">
                <a:latin typeface="TH SarabunPSK" pitchFamily="34" charset="-34"/>
                <a:cs typeface="TH SarabunPSK" pitchFamily="34" charset="-34"/>
              </a:rPr>
              <a:t>1.1.3.</a:t>
            </a:r>
            <a:r>
              <a:rPr lang="th-TH" sz="2700" dirty="0" smtClean="0">
                <a:latin typeface="TH SarabunPSK" pitchFamily="34" charset="-34"/>
                <a:cs typeface="TH SarabunPSK" pitchFamily="34" charset="-34"/>
              </a:rPr>
              <a:t> ใช้โปรแกรม </a:t>
            </a:r>
            <a:r>
              <a:rPr lang="en-US" sz="2700" dirty="0" err="1" smtClean="0">
                <a:latin typeface="TH SarabunPSK" pitchFamily="34" charset="-34"/>
                <a:cs typeface="TH SarabunPSK" pitchFamily="34" charset="-34"/>
              </a:rPr>
              <a:t>eBuddy</a:t>
            </a:r>
            <a:r>
              <a:rPr lang="th-TH" sz="2700" dirty="0" smtClean="0">
                <a:latin typeface="TH SarabunPSK" pitchFamily="34" charset="-34"/>
                <a:cs typeface="TH SarabunPSK" pitchFamily="34" charset="-34"/>
              </a:rPr>
              <a:t>ทำการสแกนหาอุปกรณ์ โดยโปรแกรมจะแสดงรายละเอียดต่างๆ ของอุปกรณ์ </a:t>
            </a:r>
            <a:r>
              <a:rPr lang="en-US" sz="2700" dirty="0" err="1" smtClean="0">
                <a:latin typeface="TH SarabunPSK" pitchFamily="34" charset="-34"/>
                <a:cs typeface="TH SarabunPSK" pitchFamily="34" charset="-34"/>
              </a:rPr>
              <a:t>eWON</a:t>
            </a:r>
            <a:r>
              <a:rPr lang="en-US" sz="2700" dirty="0" smtClean="0">
                <a:latin typeface="TH SarabunPSK" pitchFamily="34" charset="-34"/>
                <a:cs typeface="TH SarabunPSK" pitchFamily="34" charset="-34"/>
              </a:rPr>
              <a:t> </a:t>
            </a:r>
            <a:r>
              <a:rPr lang="en-US" sz="2700" dirty="0" err="1" smtClean="0">
                <a:latin typeface="TH SarabunPSK" pitchFamily="34" charset="-34"/>
                <a:cs typeface="TH SarabunPSK" pitchFamily="34" charset="-34"/>
              </a:rPr>
              <a:t>Flexy</a:t>
            </a:r>
            <a:r>
              <a:rPr lang="th-TH" sz="2700" dirty="0" smtClean="0">
                <a:latin typeface="TH SarabunPSK" pitchFamily="34" charset="-34"/>
                <a:cs typeface="TH SarabunPSK" pitchFamily="34" charset="-34"/>
              </a:rPr>
              <a:t> รวมถึง </a:t>
            </a:r>
            <a:r>
              <a:rPr lang="en-US" sz="2700" dirty="0" smtClean="0">
                <a:latin typeface="TH SarabunPSK" pitchFamily="34" charset="-34"/>
                <a:cs typeface="TH SarabunPSK" pitchFamily="34" charset="-34"/>
              </a:rPr>
              <a:t>IP </a:t>
            </a:r>
            <a:r>
              <a:rPr lang="th-TH" sz="2700" dirty="0" smtClean="0">
                <a:latin typeface="TH SarabunPSK" pitchFamily="34" charset="-34"/>
                <a:cs typeface="TH SarabunPSK" pitchFamily="34" charset="-34"/>
              </a:rPr>
              <a:t>ของอุปกรณ์</a:t>
            </a:r>
            <a:r>
              <a:rPr lang="en-US" sz="2400" dirty="0" smtClean="0">
                <a:latin typeface="TH SarabunPSK" pitchFamily="34" charset="-34"/>
                <a:cs typeface="TH SarabunPSK" pitchFamily="34" charset="-34"/>
              </a:rPr>
              <a:t/>
            </a:r>
            <a:br>
              <a:rPr lang="en-US" sz="2400" dirty="0" smtClean="0">
                <a:latin typeface="TH SarabunPSK" pitchFamily="34" charset="-34"/>
                <a:cs typeface="TH SarabunPSK" pitchFamily="34" charset="-34"/>
              </a:rPr>
            </a:br>
            <a:endParaRPr lang="en-US" sz="2400" dirty="0"/>
          </a:p>
        </p:txBody>
      </p:sp>
      <p:pic>
        <p:nvPicPr>
          <p:cNvPr id="5" name="Picture 4"/>
          <p:cNvPicPr/>
          <p:nvPr/>
        </p:nvPicPr>
        <p:blipFill>
          <a:blip r:embed="rId2"/>
          <a:stretch>
            <a:fillRect/>
          </a:stretch>
        </p:blipFill>
        <p:spPr>
          <a:xfrm>
            <a:off x="762000" y="1752600"/>
            <a:ext cx="7696200" cy="4267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1276350"/>
          <a:ext cx="7696199" cy="4972050"/>
        </p:xfrm>
        <a:graphic>
          <a:graphicData uri="http://schemas.openxmlformats.org/drawingml/2006/table">
            <a:tbl>
              <a:tblPr/>
              <a:tblGrid>
                <a:gridCol w="2628869"/>
                <a:gridCol w="2413892"/>
                <a:gridCol w="2653438"/>
              </a:tblGrid>
              <a:tr h="449580">
                <a:tc>
                  <a:txBody>
                    <a:bodyPr/>
                    <a:lstStyle/>
                    <a:p>
                      <a:pPr algn="l" fontAlgn="b"/>
                      <a:r>
                        <a:rPr lang="en-US" sz="3200" b="0" i="0" u="none" strike="noStrike" dirty="0">
                          <a:solidFill>
                            <a:srgbClr val="000000"/>
                          </a:solidFill>
                          <a:latin typeface="TH SarabunPSK" pitchFamily="34" charset="-34"/>
                          <a:cs typeface="TH SarabunPSK" pitchFamily="34" charset="-34"/>
                        </a:rPr>
                        <a:t>station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dirty="0" smtClean="0">
                          <a:solidFill>
                            <a:srgbClr val="000000"/>
                          </a:solidFill>
                          <a:latin typeface="TH SarabunPSK" pitchFamily="34" charset="-34"/>
                          <a:cs typeface="TH SarabunPSK" pitchFamily="34" charset="-34"/>
                        </a:rPr>
                        <a:t>IP</a:t>
                      </a:r>
                      <a:r>
                        <a:rPr lang="en-US" sz="3200" b="0" i="0" u="none" strike="noStrike" baseline="0" dirty="0" smtClean="0">
                          <a:solidFill>
                            <a:srgbClr val="000000"/>
                          </a:solidFill>
                          <a:latin typeface="TH SarabunPSK" pitchFamily="34" charset="-34"/>
                          <a:cs typeface="TH SarabunPSK" pitchFamily="34" charset="-34"/>
                        </a:rPr>
                        <a:t> address</a:t>
                      </a:r>
                      <a:endParaRPr lang="en-US" sz="3200" b="0" i="0" u="none" strike="noStrike" dirty="0">
                        <a:solidFill>
                          <a:srgbClr val="000000"/>
                        </a:solidFill>
                        <a:latin typeface="TH SarabunPSK" pitchFamily="34" charset="-34"/>
                        <a:cs typeface="TH SarabunPSK" pitchFamily="34"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a:solidFill>
                            <a:srgbClr val="000000"/>
                          </a:solidFill>
                          <a:latin typeface="TH SarabunPSK" pitchFamily="34" charset="-34"/>
                          <a:cs typeface="TH SarabunPSK" pitchFamily="34" charset="-34"/>
                        </a:rPr>
                        <a:t>subnet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80">
                <a:tc>
                  <a:txBody>
                    <a:bodyPr/>
                    <a:lstStyle/>
                    <a:p>
                      <a:pPr algn="l" fontAlgn="b"/>
                      <a:r>
                        <a:rPr lang="en-US" sz="3200" b="0" i="0" u="none" strike="noStrike" dirty="0">
                          <a:solidFill>
                            <a:srgbClr val="000000"/>
                          </a:solidFill>
                          <a:latin typeface="TH SarabunPSK" pitchFamily="34" charset="-34"/>
                          <a:cs typeface="TH SarabunPSK" pitchFamily="34" charset="-34"/>
                        </a:rPr>
                        <a:t>site 1 </a:t>
                      </a:r>
                      <a:r>
                        <a:rPr lang="th-TH" sz="3200" b="0" i="0" u="none" strike="noStrike" dirty="0" smtClean="0">
                          <a:solidFill>
                            <a:srgbClr val="000000"/>
                          </a:solidFill>
                          <a:latin typeface="TH SarabunPSK" pitchFamily="34" charset="-34"/>
                          <a:cs typeface="TH SarabunPSK" pitchFamily="34" charset="-34"/>
                        </a:rPr>
                        <a:t>สงขลา</a:t>
                      </a:r>
                      <a:endParaRPr lang="th-TH" sz="3200" b="0" i="0" u="none" strike="noStrike" dirty="0">
                        <a:solidFill>
                          <a:srgbClr val="000000"/>
                        </a:solidFill>
                        <a:latin typeface="TH SarabunPSK" pitchFamily="34" charset="-34"/>
                        <a:cs typeface="TH SarabunPSK" pitchFamily="34"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dirty="0" smtClean="0">
                          <a:solidFill>
                            <a:srgbClr val="000000"/>
                          </a:solidFill>
                          <a:latin typeface="TH SarabunPSK" pitchFamily="34" charset="-34"/>
                          <a:cs typeface="TH SarabunPSK" pitchFamily="34" charset="-34"/>
                        </a:rPr>
                        <a:t>IP</a:t>
                      </a:r>
                      <a:r>
                        <a:rPr lang="en-US" sz="3200" b="0" i="0" u="none" strike="noStrike" baseline="0" dirty="0" smtClean="0">
                          <a:solidFill>
                            <a:srgbClr val="000000"/>
                          </a:solidFill>
                          <a:latin typeface="TH SarabunPSK" pitchFamily="34" charset="-34"/>
                          <a:cs typeface="TH SarabunPSK" pitchFamily="34" charset="-34"/>
                        </a:rPr>
                        <a:t> </a:t>
                      </a:r>
                      <a:r>
                        <a:rPr lang="en-US" sz="3200" b="0" i="0" u="none" strike="noStrike" dirty="0" err="1" smtClean="0">
                          <a:solidFill>
                            <a:srgbClr val="000000"/>
                          </a:solidFill>
                          <a:latin typeface="TH SarabunPSK" pitchFamily="34" charset="-34"/>
                          <a:cs typeface="TH SarabunPSK" pitchFamily="34" charset="-34"/>
                        </a:rPr>
                        <a:t>sim</a:t>
                      </a:r>
                      <a:r>
                        <a:rPr lang="en-US" sz="3200" b="0" i="0" u="none" strike="noStrike" dirty="0">
                          <a:solidFill>
                            <a:srgbClr val="000000"/>
                          </a:solidFill>
                          <a:latin typeface="TH SarabunPSK" pitchFamily="34" charset="-34"/>
                          <a:cs typeface="TH SarabunPSK" pitchFamily="34" charset="-34"/>
                        </a:rPr>
                        <a:t>: 10.51.0.3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H SarabunPSK" pitchFamily="34" charset="-34"/>
                          <a:cs typeface="TH SarabunPSK" pitchFamily="34" charset="-34"/>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80">
                <a:tc>
                  <a:txBody>
                    <a:bodyPr/>
                    <a:lstStyle/>
                    <a:p>
                      <a:pPr algn="l" fontAlgn="b"/>
                      <a:r>
                        <a:rPr lang="en-US" sz="3200" b="0" i="0" u="none" strike="noStrike" dirty="0" err="1">
                          <a:solidFill>
                            <a:srgbClr val="000000"/>
                          </a:solidFill>
                          <a:latin typeface="TH SarabunPSK" pitchFamily="34" charset="-34"/>
                          <a:cs typeface="TH SarabunPSK" pitchFamily="34" charset="-34"/>
                        </a:rPr>
                        <a:t>ewon</a:t>
                      </a:r>
                      <a:endParaRPr lang="en-US" sz="3200" b="0" i="0" u="none" strike="noStrike" dirty="0">
                        <a:solidFill>
                          <a:srgbClr val="000000"/>
                        </a:solidFill>
                        <a:latin typeface="TH SarabunPSK" pitchFamily="34" charset="-34"/>
                        <a:cs typeface="TH SarabunPSK" pitchFamily="34"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dirty="0">
                          <a:solidFill>
                            <a:srgbClr val="000000"/>
                          </a:solidFill>
                          <a:latin typeface="TH SarabunPSK" pitchFamily="34" charset="-34"/>
                          <a:cs typeface="TH SarabunPSK" pitchFamily="34" charset="-34"/>
                        </a:rPr>
                        <a:t>192.168.1.1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H SarabunPSK" pitchFamily="34" charset="-34"/>
                          <a:cs typeface="TH SarabunPSK" pitchFamily="34" charset="-34"/>
                        </a:rPr>
                        <a:t>255.255.255.248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80">
                <a:tc>
                  <a:txBody>
                    <a:bodyPr/>
                    <a:lstStyle/>
                    <a:p>
                      <a:pPr algn="l" fontAlgn="b"/>
                      <a:r>
                        <a:rPr lang="en-US" sz="3200" b="0" i="0" u="none" strike="noStrike">
                          <a:solidFill>
                            <a:srgbClr val="000000"/>
                          </a:solidFill>
                          <a:latin typeface="TH SarabunPSK" pitchFamily="34" charset="-34"/>
                          <a:cs typeface="TH SarabunPSK" pitchFamily="34" charset="-34"/>
                        </a:rPr>
                        <a:t>display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dirty="0">
                          <a:solidFill>
                            <a:srgbClr val="000000"/>
                          </a:solidFill>
                          <a:latin typeface="TH SarabunPSK" pitchFamily="34" charset="-34"/>
                          <a:cs typeface="TH SarabunPSK" pitchFamily="34" charset="-34"/>
                        </a:rPr>
                        <a:t>192.168.1.2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H SarabunPSK" pitchFamily="34" charset="-34"/>
                          <a:cs typeface="TH SarabunPSK" pitchFamily="34" charset="-34"/>
                        </a:rPr>
                        <a:t>255.255.255.248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80">
                <a:tc>
                  <a:txBody>
                    <a:bodyPr/>
                    <a:lstStyle/>
                    <a:p>
                      <a:pPr algn="l" fontAlgn="b"/>
                      <a:r>
                        <a:rPr lang="en-US" sz="3200" b="0" i="0" u="none" strike="noStrike">
                          <a:solidFill>
                            <a:srgbClr val="000000"/>
                          </a:solidFill>
                          <a:latin typeface="TH SarabunPSK" pitchFamily="34" charset="-34"/>
                          <a:cs typeface="TH SarabunPSK" pitchFamily="34" charset="-34"/>
                        </a:rPr>
                        <a:t>site 2 </a:t>
                      </a:r>
                      <a:r>
                        <a:rPr lang="th-TH" sz="3200" b="0" i="0" u="none" strike="noStrike">
                          <a:solidFill>
                            <a:srgbClr val="000000"/>
                          </a:solidFill>
                          <a:latin typeface="TH SarabunPSK" pitchFamily="34" charset="-34"/>
                          <a:cs typeface="TH SarabunPSK" pitchFamily="34" charset="-34"/>
                        </a:rPr>
                        <a:t>นนทบุรี</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dirty="0" smtClean="0">
                          <a:solidFill>
                            <a:srgbClr val="000000"/>
                          </a:solidFill>
                          <a:latin typeface="TH SarabunPSK" pitchFamily="34" charset="-34"/>
                          <a:cs typeface="TH SarabunPSK" pitchFamily="34" charset="-34"/>
                        </a:rPr>
                        <a:t>IP </a:t>
                      </a:r>
                      <a:r>
                        <a:rPr lang="en-US" sz="3200" b="0" i="0" u="none" strike="noStrike" dirty="0">
                          <a:solidFill>
                            <a:srgbClr val="000000"/>
                          </a:solidFill>
                          <a:latin typeface="TH SarabunPSK" pitchFamily="34" charset="-34"/>
                          <a:cs typeface="TH SarabunPSK" pitchFamily="34" charset="-34"/>
                        </a:rPr>
                        <a:t>sim:10.51.0.4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H SarabunPSK" pitchFamily="34" charset="-34"/>
                          <a:cs typeface="TH SarabunPSK" pitchFamily="34" charset="-34"/>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80">
                <a:tc>
                  <a:txBody>
                    <a:bodyPr/>
                    <a:lstStyle/>
                    <a:p>
                      <a:pPr algn="l" fontAlgn="b"/>
                      <a:r>
                        <a:rPr lang="en-US" sz="3200" b="0" i="0" u="none" strike="noStrike">
                          <a:solidFill>
                            <a:srgbClr val="000000"/>
                          </a:solidFill>
                          <a:latin typeface="TH SarabunPSK" pitchFamily="34" charset="-34"/>
                          <a:cs typeface="TH SarabunPSK" pitchFamily="34" charset="-34"/>
                        </a:rPr>
                        <a:t>ewon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dirty="0">
                          <a:solidFill>
                            <a:srgbClr val="000000"/>
                          </a:solidFill>
                          <a:latin typeface="TH SarabunPSK" pitchFamily="34" charset="-34"/>
                          <a:cs typeface="TH SarabunPSK" pitchFamily="34" charset="-34"/>
                        </a:rPr>
                        <a:t>192.168.1.9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H SarabunPSK" pitchFamily="34" charset="-34"/>
                          <a:cs typeface="TH SarabunPSK" pitchFamily="34" charset="-34"/>
                        </a:rPr>
                        <a:t>255.255.255.248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80">
                <a:tc>
                  <a:txBody>
                    <a:bodyPr/>
                    <a:lstStyle/>
                    <a:p>
                      <a:pPr algn="l" fontAlgn="b"/>
                      <a:r>
                        <a:rPr lang="en-US" sz="3200" b="0" i="0" u="none" strike="noStrike">
                          <a:solidFill>
                            <a:srgbClr val="000000"/>
                          </a:solidFill>
                          <a:latin typeface="TH SarabunPSK" pitchFamily="34" charset="-34"/>
                          <a:cs typeface="TH SarabunPSK" pitchFamily="34" charset="-34"/>
                        </a:rPr>
                        <a:t>display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dirty="0">
                          <a:solidFill>
                            <a:srgbClr val="000000"/>
                          </a:solidFill>
                          <a:latin typeface="TH SarabunPSK" pitchFamily="34" charset="-34"/>
                          <a:cs typeface="TH SarabunPSK" pitchFamily="34" charset="-34"/>
                        </a:rPr>
                        <a:t>192.168.1.10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H SarabunPSK" pitchFamily="34" charset="-34"/>
                          <a:cs typeface="TH SarabunPSK" pitchFamily="34" charset="-34"/>
                        </a:rPr>
                        <a:t>255.255.255.248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80">
                <a:tc>
                  <a:txBody>
                    <a:bodyPr/>
                    <a:lstStyle/>
                    <a:p>
                      <a:pPr algn="l" fontAlgn="b"/>
                      <a:r>
                        <a:rPr lang="en-US" sz="3200" b="0" i="0" u="none" strike="noStrike">
                          <a:solidFill>
                            <a:srgbClr val="000000"/>
                          </a:solidFill>
                          <a:latin typeface="TH SarabunPSK" pitchFamily="34" charset="-34"/>
                          <a:cs typeface="TH SarabunPSK" pitchFamily="34" charset="-34"/>
                        </a:rPr>
                        <a:t>site 3 </a:t>
                      </a:r>
                      <a:r>
                        <a:rPr lang="th-TH" sz="3200" b="0" i="0" u="none" strike="noStrike">
                          <a:solidFill>
                            <a:srgbClr val="000000"/>
                          </a:solidFill>
                          <a:latin typeface="TH SarabunPSK" pitchFamily="34" charset="-34"/>
                          <a:cs typeface="TH SarabunPSK" pitchFamily="34" charset="-34"/>
                        </a:rPr>
                        <a:t>พิษณุโลก</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dirty="0" smtClean="0">
                          <a:solidFill>
                            <a:srgbClr val="000000"/>
                          </a:solidFill>
                          <a:latin typeface="TH SarabunPSK" pitchFamily="34" charset="-34"/>
                          <a:cs typeface="TH SarabunPSK" pitchFamily="34" charset="-34"/>
                        </a:rPr>
                        <a:t>IP </a:t>
                      </a:r>
                      <a:r>
                        <a:rPr lang="en-US" sz="3200" b="0" i="0" u="none" strike="noStrike" dirty="0">
                          <a:solidFill>
                            <a:srgbClr val="000000"/>
                          </a:solidFill>
                          <a:latin typeface="TH SarabunPSK" pitchFamily="34" charset="-34"/>
                          <a:cs typeface="TH SarabunPSK" pitchFamily="34" charset="-34"/>
                        </a:rPr>
                        <a:t>sim:10.51.0.5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H SarabunPSK" pitchFamily="34" charset="-34"/>
                          <a:cs typeface="TH SarabunPSK" pitchFamily="34" charset="-34"/>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80">
                <a:tc>
                  <a:txBody>
                    <a:bodyPr/>
                    <a:lstStyle/>
                    <a:p>
                      <a:pPr algn="l" fontAlgn="b"/>
                      <a:r>
                        <a:rPr lang="en-US" sz="3200" b="0" i="0" u="none" strike="noStrike">
                          <a:solidFill>
                            <a:srgbClr val="000000"/>
                          </a:solidFill>
                          <a:latin typeface="TH SarabunPSK" pitchFamily="34" charset="-34"/>
                          <a:cs typeface="TH SarabunPSK" pitchFamily="34" charset="-34"/>
                        </a:rPr>
                        <a:t>ewon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H SarabunPSK" pitchFamily="34" charset="-34"/>
                          <a:cs typeface="TH SarabunPSK" pitchFamily="34" charset="-34"/>
                        </a:rPr>
                        <a:t>192.168.1.17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H SarabunPSK" pitchFamily="34" charset="-34"/>
                          <a:cs typeface="TH SarabunPSK" pitchFamily="34" charset="-34"/>
                        </a:rPr>
                        <a:t>255.255.255.248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80">
                <a:tc>
                  <a:txBody>
                    <a:bodyPr/>
                    <a:lstStyle/>
                    <a:p>
                      <a:pPr algn="l" fontAlgn="b"/>
                      <a:r>
                        <a:rPr lang="en-US" sz="3200" b="0" i="0" u="none" strike="noStrike">
                          <a:solidFill>
                            <a:srgbClr val="000000"/>
                          </a:solidFill>
                          <a:latin typeface="TH SarabunPSK" pitchFamily="34" charset="-34"/>
                          <a:cs typeface="TH SarabunPSK" pitchFamily="34" charset="-34"/>
                        </a:rPr>
                        <a:t>display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H SarabunPSK" pitchFamily="34" charset="-34"/>
                          <a:cs typeface="TH SarabunPSK" pitchFamily="34" charset="-34"/>
                        </a:rPr>
                        <a:t>192.168.1.18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200" b="0" i="0" u="none" strike="noStrike" dirty="0">
                          <a:solidFill>
                            <a:srgbClr val="000000"/>
                          </a:solidFill>
                          <a:latin typeface="TH SarabunPSK" pitchFamily="34" charset="-34"/>
                          <a:cs typeface="TH SarabunPSK" pitchFamily="34" charset="-34"/>
                        </a:rPr>
                        <a:t>255.255.255.248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457200" y="46038"/>
            <a:ext cx="8229600" cy="868362"/>
          </a:xfrm>
        </p:spPr>
        <p:txBody>
          <a:bodyPr>
            <a:normAutofit/>
          </a:bodyPr>
          <a:lstStyle/>
          <a:p>
            <a:r>
              <a:rPr lang="th-TH" sz="3200" b="1" dirty="0" smtClean="0">
                <a:latin typeface="TH SarabunPSK" pitchFamily="34" charset="-34"/>
                <a:cs typeface="TH SarabunPSK" pitchFamily="34" charset="-34"/>
              </a:rPr>
              <a:t>ตาราง </a:t>
            </a:r>
            <a:r>
              <a:rPr lang="en-US" sz="3200" b="1" dirty="0" smtClean="0">
                <a:latin typeface="TH SarabunPSK" pitchFamily="34" charset="-34"/>
                <a:cs typeface="TH SarabunPSK" pitchFamily="34" charset="-34"/>
              </a:rPr>
              <a:t>IP </a:t>
            </a:r>
            <a:r>
              <a:rPr lang="th-TH" sz="3200" b="1" dirty="0" smtClean="0">
                <a:latin typeface="TH SarabunPSK" pitchFamily="34" charset="-34"/>
                <a:cs typeface="TH SarabunPSK" pitchFamily="34" charset="-34"/>
              </a:rPr>
              <a:t>ของสถานีสนาม</a:t>
            </a:r>
            <a:endParaRPr lang="en-US" sz="3200" b="1" dirty="0">
              <a:latin typeface="TH SarabunPSK" pitchFamily="34" charset="-34"/>
              <a:cs typeface="TH SarabunPSK" pitchFamily="34" charset="-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fontScale="90000"/>
          </a:bodyPr>
          <a:lstStyle/>
          <a:p>
            <a:r>
              <a:rPr lang="en-US" sz="3600" b="1" dirty="0">
                <a:latin typeface="TH SarabunPSK" pitchFamily="34" charset="-34"/>
                <a:cs typeface="TH SarabunPSK" pitchFamily="34" charset="-34"/>
              </a:rPr>
              <a:t>1</a:t>
            </a:r>
            <a:r>
              <a:rPr lang="en-US" sz="3600" b="1" dirty="0" smtClean="0">
                <a:latin typeface="TH SarabunPSK" pitchFamily="34" charset="-34"/>
                <a:cs typeface="TH SarabunPSK" pitchFamily="34" charset="-34"/>
              </a:rPr>
              <a:t>.</a:t>
            </a:r>
            <a:r>
              <a:rPr lang="th-TH" sz="3600" b="1" dirty="0" smtClean="0">
                <a:latin typeface="TH SarabunPSK" pitchFamily="34" charset="-34"/>
                <a:cs typeface="TH SarabunPSK" pitchFamily="34" charset="-34"/>
              </a:rPr>
              <a:t> </a:t>
            </a:r>
            <a:r>
              <a:rPr lang="th-TH" sz="3600" b="1" dirty="0">
                <a:latin typeface="TH SarabunPSK" pitchFamily="34" charset="-34"/>
                <a:cs typeface="TH SarabunPSK" pitchFamily="34" charset="-34"/>
              </a:rPr>
              <a:t>การเชื่อมต่อภายในสถานีสนาม</a:t>
            </a:r>
            <a:r>
              <a:rPr lang="en-US" dirty="0"/>
              <a:t/>
            </a:r>
            <a:br>
              <a:rPr lang="en-US" dirty="0"/>
            </a:br>
            <a:endParaRPr lang="en-US" dirty="0"/>
          </a:p>
        </p:txBody>
      </p:sp>
      <p:graphicFrame>
        <p:nvGraphicFramePr>
          <p:cNvPr id="1026" name="Object 2"/>
          <p:cNvGraphicFramePr>
            <a:graphicFrameLocks noChangeAspect="1"/>
          </p:cNvGraphicFramePr>
          <p:nvPr/>
        </p:nvGraphicFramePr>
        <p:xfrm>
          <a:off x="0" y="533400"/>
          <a:ext cx="9107488" cy="6096000"/>
        </p:xfrm>
        <a:graphic>
          <a:graphicData uri="http://schemas.openxmlformats.org/presentationml/2006/ole">
            <p:oleObj spid="_x0000_s1026" r:id="rId3" imgW="14678177" imgH="9401293" progId="">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pPr algn="l"/>
            <a:r>
              <a:rPr lang="en-US" sz="2400" dirty="0" smtClean="0">
                <a:latin typeface="TH SarabunPSK" pitchFamily="34" charset="-34"/>
                <a:cs typeface="TH SarabunPSK" pitchFamily="34" charset="-34"/>
              </a:rPr>
              <a:t>1.1.4.</a:t>
            </a:r>
            <a:r>
              <a:rPr lang="th-TH" sz="2400" dirty="0" smtClean="0">
                <a:latin typeface="TH SarabunPSK" pitchFamily="34" charset="-34"/>
                <a:cs typeface="TH SarabunPSK" pitchFamily="34" charset="-34"/>
              </a:rPr>
              <a:t> ทำการตั้งค่า </a:t>
            </a:r>
            <a:r>
              <a:rPr lang="en-US" sz="2400" dirty="0" smtClean="0">
                <a:latin typeface="TH SarabunPSK" pitchFamily="34" charset="-34"/>
                <a:cs typeface="TH SarabunPSK" pitchFamily="34" charset="-34"/>
              </a:rPr>
              <a:t>IP address  </a:t>
            </a:r>
            <a:r>
              <a:rPr lang="th-TH" sz="2400" dirty="0" smtClean="0">
                <a:latin typeface="TH SarabunPSK" pitchFamily="34" charset="-34"/>
                <a:cs typeface="TH SarabunPSK" pitchFamily="34" charset="-34"/>
              </a:rPr>
              <a:t>ของคอมพิวเตอร์ให้อยู่ในวงเดียวกับ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โดย</a:t>
            </a:r>
            <a:r>
              <a:rPr lang="th-TH" sz="2400" dirty="0" smtClean="0">
                <a:latin typeface="TH SarabunPSK" pitchFamily="34" charset="-34"/>
                <a:ea typeface="Calibri" pitchFamily="34" charset="0"/>
                <a:cs typeface="TH SarabunPSK" pitchFamily="34" charset="-34"/>
              </a:rPr>
              <a:t>คลิกขวาที่ไอคอนอินเตอร์เน็ตจากนั้นคลิกซ้ายเลือก </a:t>
            </a:r>
            <a:r>
              <a:rPr lang="en-US" sz="2400" dirty="0" smtClean="0">
                <a:latin typeface="TH SarabunPSK" pitchFamily="34" charset="-34"/>
                <a:ea typeface="Calibri" pitchFamily="34" charset="0"/>
                <a:cs typeface="TH SarabunPSK" pitchFamily="34" charset="-34"/>
              </a:rPr>
              <a:t>Properties </a:t>
            </a:r>
            <a:r>
              <a:rPr lang="th-TH" sz="2400" dirty="0" smtClean="0">
                <a:latin typeface="TH SarabunPSK" pitchFamily="34" charset="-34"/>
                <a:ea typeface="Calibri" pitchFamily="34" charset="0"/>
                <a:cs typeface="TH SarabunPSK" pitchFamily="34" charset="-34"/>
              </a:rPr>
              <a:t>ตามรูปด้านล่าง </a:t>
            </a:r>
            <a:endParaRPr lang="en-US" sz="2400" dirty="0">
              <a:latin typeface="TH SarabunPSK" pitchFamily="34" charset="-34"/>
              <a:cs typeface="TH SarabunPSK" pitchFamily="34" charset="-34"/>
            </a:endParaRPr>
          </a:p>
        </p:txBody>
      </p:sp>
      <p:pic>
        <p:nvPicPr>
          <p:cNvPr id="5" name="Picture 4"/>
          <p:cNvPicPr/>
          <p:nvPr/>
        </p:nvPicPr>
        <p:blipFill>
          <a:blip r:embed="rId2"/>
          <a:stretch>
            <a:fillRect/>
          </a:stretch>
        </p:blipFill>
        <p:spPr>
          <a:xfrm>
            <a:off x="1905000" y="990600"/>
            <a:ext cx="5181600" cy="2743200"/>
          </a:xfrm>
          <a:prstGeom prst="rect">
            <a:avLst/>
          </a:prstGeom>
        </p:spPr>
      </p:pic>
      <p:sp>
        <p:nvSpPr>
          <p:cNvPr id="6" name="Title 1"/>
          <p:cNvSpPr txBox="1">
            <a:spLocks/>
          </p:cNvSpPr>
          <p:nvPr/>
        </p:nvSpPr>
        <p:spPr>
          <a:xfrm>
            <a:off x="609600" y="3657600"/>
            <a:ext cx="8229600" cy="685800"/>
          </a:xfrm>
          <a:prstGeom prst="rect">
            <a:avLst/>
          </a:prstGeom>
        </p:spPr>
        <p:txBody>
          <a:bodyPr vert="horz" lIns="91440" tIns="45720" rIns="91440" bIns="45720" rtlCol="0" anchor="ctr">
            <a:normAutofit/>
          </a:bodyPr>
          <a:lstStyle/>
          <a:p>
            <a:pPr>
              <a:spcBef>
                <a:spcPct val="0"/>
              </a:spcBef>
            </a:pPr>
            <a:r>
              <a:rPr kumimoji="0" lang="en-US" sz="2400" b="0" i="0" u="none" strike="noStrike" kern="1200" cap="none" spc="0" normalizeH="0" baseline="0" noProof="0" dirty="0" smtClean="0">
                <a:ln>
                  <a:noFill/>
                </a:ln>
                <a:solidFill>
                  <a:schemeClr val="tx1"/>
                </a:solidFill>
                <a:effectLst/>
                <a:uLnTx/>
                <a:uFillTx/>
                <a:latin typeface="TH SarabunPSK" pitchFamily="34" charset="-34"/>
                <a:ea typeface="+mj-ea"/>
                <a:cs typeface="TH SarabunPSK" pitchFamily="34" charset="-34"/>
              </a:rPr>
              <a:t>1.1.</a:t>
            </a:r>
            <a:r>
              <a:rPr lang="en-US" sz="2400" dirty="0" smtClean="0">
                <a:latin typeface="TH SarabunPSK" pitchFamily="34" charset="-34"/>
                <a:ea typeface="+mj-ea"/>
                <a:cs typeface="TH SarabunPSK" pitchFamily="34" charset="-34"/>
              </a:rPr>
              <a:t>5</a:t>
            </a:r>
            <a:r>
              <a:rPr kumimoji="0" lang="en-US" sz="2400" b="0" i="0" u="none" strike="noStrike" kern="1200" cap="none" spc="0" normalizeH="0" baseline="0" noProof="0" dirty="0" smtClean="0">
                <a:ln>
                  <a:noFill/>
                </a:ln>
                <a:solidFill>
                  <a:schemeClr val="tx1"/>
                </a:solidFill>
                <a:effectLst/>
                <a:uLnTx/>
                <a:uFillTx/>
                <a:latin typeface="TH SarabunPSK" pitchFamily="34" charset="-34"/>
                <a:ea typeface="+mj-ea"/>
                <a:cs typeface="TH SarabunPSK" pitchFamily="34" charset="-34"/>
              </a:rPr>
              <a:t>.</a:t>
            </a:r>
            <a:r>
              <a:rPr kumimoji="0" lang="th-TH" sz="2400" b="0" i="0" u="none" strike="noStrike" kern="1200" cap="none" spc="0" normalizeH="0" baseline="0" noProof="0" dirty="0" smtClean="0">
                <a:ln>
                  <a:noFill/>
                </a:ln>
                <a:solidFill>
                  <a:schemeClr val="tx1"/>
                </a:solidFill>
                <a:effectLst/>
                <a:uLnTx/>
                <a:uFillTx/>
                <a:latin typeface="TH SarabunPSK" pitchFamily="34" charset="-34"/>
                <a:ea typeface="+mj-ea"/>
                <a:cs typeface="TH SarabunPSK" pitchFamily="34" charset="-34"/>
              </a:rPr>
              <a:t> </a:t>
            </a:r>
            <a:r>
              <a:rPr lang="th-TH" sz="2400" dirty="0" smtClean="0">
                <a:latin typeface="TH SarabunPSK" pitchFamily="34" charset="-34"/>
                <a:ea typeface="Calibri" pitchFamily="34" charset="0"/>
                <a:cs typeface="TH SarabunPSK" pitchFamily="34" charset="-34"/>
              </a:rPr>
              <a:t>ดับเบิลคลิกที่ </a:t>
            </a:r>
            <a:r>
              <a:rPr lang="en-US" sz="2400" dirty="0" smtClean="0">
                <a:latin typeface="TH SarabunPSK" pitchFamily="34" charset="-34"/>
                <a:ea typeface="Calibri" pitchFamily="34" charset="0"/>
                <a:cs typeface="TH SarabunPSK" pitchFamily="34" charset="-34"/>
              </a:rPr>
              <a:t>Internet Protocol Version 4 (TCP/IPv4)</a:t>
            </a:r>
            <a:endParaRPr lang="en-US" sz="2400" dirty="0" smtClean="0">
              <a:latin typeface="TH SarabunPSK" pitchFamily="34" charset="-34"/>
              <a:cs typeface="TH SarabunPSK" pitchFamily="34" charset="-34"/>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TH SarabunPSK" pitchFamily="34" charset="-34"/>
              <a:ea typeface="+mj-ea"/>
              <a:cs typeface="TH SarabunPSK" pitchFamily="34" charset="-34"/>
            </a:endParaRPr>
          </a:p>
        </p:txBody>
      </p:sp>
      <p:pic>
        <p:nvPicPr>
          <p:cNvPr id="7" name="Picture 6"/>
          <p:cNvPicPr/>
          <p:nvPr/>
        </p:nvPicPr>
        <p:blipFill>
          <a:blip r:embed="rId3"/>
          <a:stretch>
            <a:fillRect/>
          </a:stretch>
        </p:blipFill>
        <p:spPr>
          <a:xfrm>
            <a:off x="2133600" y="4191000"/>
            <a:ext cx="4572000" cy="2286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smtClean="0">
                <a:latin typeface="TH SarabunPSK" pitchFamily="34" charset="-34"/>
                <a:cs typeface="TH SarabunPSK" pitchFamily="34" charset="-34"/>
              </a:rPr>
              <a:t>1.1.6. </a:t>
            </a:r>
            <a:r>
              <a:rPr lang="th-TH" sz="2400" dirty="0" smtClean="0">
                <a:latin typeface="TH SarabunPSK" pitchFamily="34" charset="-34"/>
                <a:cs typeface="TH SarabunPSK" pitchFamily="34" charset="-34"/>
              </a:rPr>
              <a:t>คลิกซ้ายเลือกที่ </a:t>
            </a:r>
            <a:r>
              <a:rPr lang="en-US" sz="2400" dirty="0" smtClean="0">
                <a:latin typeface="TH SarabunPSK" pitchFamily="34" charset="-34"/>
                <a:cs typeface="TH SarabunPSK" pitchFamily="34" charset="-34"/>
              </a:rPr>
              <a:t>Use the following IP address: </a:t>
            </a:r>
            <a:r>
              <a:rPr lang="th-TH" sz="2400" dirty="0" smtClean="0">
                <a:latin typeface="TH SarabunPSK" pitchFamily="34" charset="-34"/>
                <a:cs typeface="TH SarabunPSK" pitchFamily="34" charset="-34"/>
              </a:rPr>
              <a:t>จากนั้นตั้ง </a:t>
            </a:r>
            <a:r>
              <a:rPr lang="en-US" sz="2400" dirty="0" smtClean="0">
                <a:latin typeface="TH SarabunPSK" pitchFamily="34" charset="-34"/>
                <a:cs typeface="TH SarabunPSK" pitchFamily="34" charset="-34"/>
              </a:rPr>
              <a:t>IP </a:t>
            </a:r>
            <a:r>
              <a:rPr lang="th-TH" sz="2400" dirty="0" smtClean="0">
                <a:latin typeface="TH SarabunPSK" pitchFamily="34" charset="-34"/>
                <a:cs typeface="TH SarabunPSK" pitchFamily="34" charset="-34"/>
              </a:rPr>
              <a:t>และ </a:t>
            </a:r>
            <a:r>
              <a:rPr lang="en-US" sz="2400" dirty="0" smtClean="0">
                <a:latin typeface="TH SarabunPSK" pitchFamily="34" charset="-34"/>
                <a:cs typeface="TH SarabunPSK" pitchFamily="34" charset="-34"/>
              </a:rPr>
              <a:t>Subnet mask </a:t>
            </a:r>
            <a:r>
              <a:rPr lang="th-TH" sz="2400" dirty="0" smtClean="0">
                <a:latin typeface="TH SarabunPSK" pitchFamily="34" charset="-34"/>
                <a:cs typeface="TH SarabunPSK" pitchFamily="34" charset="-34"/>
              </a:rPr>
              <a:t>และกด </a:t>
            </a:r>
            <a:r>
              <a:rPr lang="en-US" sz="2400" dirty="0" smtClean="0">
                <a:latin typeface="TH SarabunPSK" pitchFamily="34" charset="-34"/>
                <a:cs typeface="TH SarabunPSK" pitchFamily="34" charset="-34"/>
              </a:rPr>
              <a:t>OK</a:t>
            </a:r>
            <a:br>
              <a:rPr lang="en-US" sz="2400" dirty="0" smtClean="0">
                <a:latin typeface="TH SarabunPSK" pitchFamily="34" charset="-34"/>
                <a:cs typeface="TH SarabunPSK" pitchFamily="34" charset="-34"/>
              </a:rPr>
            </a:br>
            <a:endParaRPr lang="en-US" sz="2400" dirty="0"/>
          </a:p>
        </p:txBody>
      </p:sp>
      <p:pic>
        <p:nvPicPr>
          <p:cNvPr id="4" name="Picture 3"/>
          <p:cNvPicPr/>
          <p:nvPr/>
        </p:nvPicPr>
        <p:blipFill>
          <a:blip r:embed="rId2"/>
          <a:stretch>
            <a:fillRect/>
          </a:stretch>
        </p:blipFill>
        <p:spPr>
          <a:xfrm>
            <a:off x="2438400" y="1371600"/>
            <a:ext cx="4343400" cy="4267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pPr algn="l"/>
            <a:r>
              <a:rPr lang="en-US" sz="2400" dirty="0" smtClean="0">
                <a:latin typeface="TH SarabunPSK" pitchFamily="34" charset="-34"/>
                <a:cs typeface="TH SarabunPSK" pitchFamily="34" charset="-34"/>
              </a:rPr>
              <a:t>1.1.7. </a:t>
            </a:r>
            <a:r>
              <a:rPr lang="th-TH" sz="2400" dirty="0">
                <a:latin typeface="TH SarabunPSK" pitchFamily="34" charset="-34"/>
                <a:cs typeface="TH SarabunPSK" pitchFamily="34" charset="-34"/>
              </a:rPr>
              <a:t>เปิดโปรแกรมบราวเซอร์จากนั้นพิมพ์ </a:t>
            </a:r>
            <a:r>
              <a:rPr lang="en-US" sz="2400" dirty="0">
                <a:latin typeface="TH SarabunPSK" pitchFamily="34" charset="-34"/>
                <a:cs typeface="TH SarabunPSK" pitchFamily="34" charset="-34"/>
              </a:rPr>
              <a:t>IP </a:t>
            </a:r>
            <a:r>
              <a:rPr lang="th-TH" sz="2400" dirty="0">
                <a:latin typeface="TH SarabunPSK" pitchFamily="34" charset="-34"/>
                <a:cs typeface="TH SarabunPSK" pitchFamily="34" charset="-34"/>
              </a:rPr>
              <a:t>ของอุปกรณ์ </a:t>
            </a:r>
            <a:r>
              <a:rPr lang="en-US" sz="2400" dirty="0" err="1">
                <a:latin typeface="TH SarabunPSK" pitchFamily="34" charset="-34"/>
                <a:cs typeface="TH SarabunPSK" pitchFamily="34" charset="-34"/>
              </a:rPr>
              <a:t>eWON</a:t>
            </a:r>
            <a:r>
              <a:rPr lang="en-US" sz="2400" dirty="0">
                <a:latin typeface="TH SarabunPSK" pitchFamily="34" charset="-34"/>
                <a:cs typeface="TH SarabunPSK" pitchFamily="34" charset="-34"/>
              </a:rPr>
              <a:t> </a:t>
            </a:r>
            <a:r>
              <a:rPr lang="en-US" sz="2400" dirty="0" err="1">
                <a:latin typeface="TH SarabunPSK" pitchFamily="34" charset="-34"/>
                <a:cs typeface="TH SarabunPSK" pitchFamily="34" charset="-34"/>
              </a:rPr>
              <a:t>Flexy</a:t>
            </a:r>
            <a:r>
              <a:rPr lang="en-US" sz="2400" dirty="0">
                <a:latin typeface="TH SarabunPSK" pitchFamily="34" charset="-34"/>
                <a:cs typeface="TH SarabunPSK" pitchFamily="34" charset="-34"/>
              </a:rPr>
              <a:t> </a:t>
            </a:r>
            <a:r>
              <a:rPr lang="th-TH" sz="2400" dirty="0">
                <a:latin typeface="TH SarabunPSK" pitchFamily="34" charset="-34"/>
                <a:cs typeface="TH SarabunPSK" pitchFamily="34" charset="-34"/>
              </a:rPr>
              <a:t>และกด </a:t>
            </a:r>
            <a:r>
              <a:rPr lang="en-US" sz="2400" dirty="0">
                <a:latin typeface="TH SarabunPSK" pitchFamily="34" charset="-34"/>
                <a:cs typeface="TH SarabunPSK" pitchFamily="34" charset="-34"/>
              </a:rPr>
              <a:t>Enter</a:t>
            </a:r>
            <a:br>
              <a:rPr lang="en-US" sz="2400" dirty="0">
                <a:latin typeface="TH SarabunPSK" pitchFamily="34" charset="-34"/>
                <a:cs typeface="TH SarabunPSK" pitchFamily="34" charset="-34"/>
              </a:rPr>
            </a:br>
            <a:r>
              <a:rPr lang="en-US" sz="2400" dirty="0" smtClean="0">
                <a:latin typeface="TH SarabunPSK" pitchFamily="34" charset="-34"/>
                <a:cs typeface="TH SarabunPSK" pitchFamily="34" charset="-34"/>
              </a:rPr>
              <a:t>1.1.8. </a:t>
            </a:r>
            <a:r>
              <a:rPr lang="th-TH" sz="2400" dirty="0">
                <a:latin typeface="TH SarabunPSK" pitchFamily="34" charset="-34"/>
                <a:cs typeface="TH SarabunPSK" pitchFamily="34" charset="-34"/>
              </a:rPr>
              <a:t>ให้ทำการกรอก </a:t>
            </a:r>
            <a:r>
              <a:rPr lang="en-US" sz="2400" dirty="0" smtClean="0">
                <a:latin typeface="TH SarabunPSK" pitchFamily="34" charset="-34"/>
                <a:cs typeface="TH SarabunPSK" pitchFamily="34" charset="-34"/>
              </a:rPr>
              <a:t>Username </a:t>
            </a:r>
            <a:r>
              <a:rPr lang="th-TH" sz="2400" dirty="0" smtClean="0">
                <a:latin typeface="TH SarabunPSK" pitchFamily="34" charset="-34"/>
                <a:cs typeface="TH SarabunPSK" pitchFamily="34" charset="-34"/>
              </a:rPr>
              <a:t>และ </a:t>
            </a:r>
            <a:r>
              <a:rPr lang="en-US" sz="2400" dirty="0">
                <a:latin typeface="TH SarabunPSK" pitchFamily="34" charset="-34"/>
                <a:cs typeface="TH SarabunPSK" pitchFamily="34" charset="-34"/>
              </a:rPr>
              <a:t>Password </a:t>
            </a:r>
            <a:r>
              <a:rPr lang="th-TH" sz="2400" dirty="0" smtClean="0">
                <a:latin typeface="TH SarabunPSK" pitchFamily="34" charset="-34"/>
                <a:cs typeface="TH SarabunPSK" pitchFamily="34" charset="-34"/>
              </a:rPr>
              <a:t>จากนั้น</a:t>
            </a:r>
            <a:r>
              <a:rPr lang="th-TH" sz="2400" dirty="0">
                <a:latin typeface="TH SarabunPSK" pitchFamily="34" charset="-34"/>
                <a:cs typeface="TH SarabunPSK" pitchFamily="34" charset="-34"/>
              </a:rPr>
              <a:t>ให้คลิกซ้ายที่ </a:t>
            </a:r>
            <a:r>
              <a:rPr lang="en-US" sz="2400" dirty="0">
                <a:latin typeface="TH SarabunPSK" pitchFamily="34" charset="-34"/>
                <a:cs typeface="TH SarabunPSK" pitchFamily="34" charset="-34"/>
              </a:rPr>
              <a:t>Login</a:t>
            </a:r>
            <a:r>
              <a:rPr lang="en-US" sz="2400" dirty="0"/>
              <a:t/>
            </a:r>
            <a:br>
              <a:rPr lang="en-US" sz="2400" dirty="0"/>
            </a:br>
            <a:endParaRPr lang="en-US" sz="2400" dirty="0"/>
          </a:p>
        </p:txBody>
      </p:sp>
      <p:pic>
        <p:nvPicPr>
          <p:cNvPr id="5" name="Picture 4"/>
          <p:cNvPicPr/>
          <p:nvPr/>
        </p:nvPicPr>
        <p:blipFill rotWithShape="1">
          <a:blip r:embed="rId2">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p:blipFill>
        <p:spPr bwMode="auto">
          <a:xfrm>
            <a:off x="3200400" y="1981200"/>
            <a:ext cx="3200400" cy="2743200"/>
          </a:xfrm>
          <a:prstGeom prst="rect">
            <a:avLst/>
          </a:prstGeom>
          <a:noFill/>
          <a:ln>
            <a:no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pPr algn="l"/>
            <a:r>
              <a:rPr lang="en-US" sz="2400" b="1" dirty="0" smtClean="0">
                <a:latin typeface="TH SarabunPSK" pitchFamily="34" charset="-34"/>
                <a:cs typeface="TH SarabunPSK" pitchFamily="34" charset="-34"/>
              </a:rPr>
              <a:t>1.2.</a:t>
            </a:r>
            <a:r>
              <a:rPr lang="th-TH" sz="2400" b="1" dirty="0" smtClean="0">
                <a:latin typeface="TH SarabunPSK" pitchFamily="34" charset="-34"/>
                <a:cs typeface="TH SarabunPSK" pitchFamily="34" charset="-34"/>
              </a:rPr>
              <a:t>เชื่อมต่อโดยการรีโมทผ่านทาง </a:t>
            </a:r>
            <a:r>
              <a:rPr lang="en-US" sz="2400" b="1" dirty="0" err="1" smtClean="0">
                <a:latin typeface="TH SarabunPSK" pitchFamily="34" charset="-34"/>
                <a:cs typeface="TH SarabunPSK" pitchFamily="34" charset="-34"/>
              </a:rPr>
              <a:t>sim</a:t>
            </a:r>
            <a:r>
              <a:rPr lang="th-TH" sz="2400" b="1" dirty="0" smtClean="0">
                <a:latin typeface="TH SarabunPSK" pitchFamily="34" charset="-34"/>
                <a:cs typeface="TH SarabunPSK" pitchFamily="34" charset="-34"/>
              </a:rPr>
              <a:t/>
            </a:r>
            <a:br>
              <a:rPr lang="th-TH" sz="2400" b="1" dirty="0" smtClean="0">
                <a:latin typeface="TH SarabunPSK" pitchFamily="34" charset="-34"/>
                <a:cs typeface="TH SarabunPSK" pitchFamily="34" charset="-34"/>
              </a:rPr>
            </a:br>
            <a:r>
              <a:rPr lang="th-TH" sz="2400" dirty="0" smtClean="0">
                <a:latin typeface="TH SarabunPSK" pitchFamily="34" charset="-34"/>
                <a:cs typeface="TH SarabunPSK" pitchFamily="34" charset="-34"/>
              </a:rPr>
              <a:t/>
            </a:r>
            <a:br>
              <a:rPr lang="th-TH" sz="2400" dirty="0" smtClean="0">
                <a:latin typeface="TH SarabunPSK" pitchFamily="34" charset="-34"/>
                <a:cs typeface="TH SarabunPSK" pitchFamily="34" charset="-34"/>
              </a:rPr>
            </a:br>
            <a:r>
              <a:rPr lang="th-TH" sz="2400" dirty="0" smtClean="0">
                <a:latin typeface="TH SarabunPSK" pitchFamily="34" charset="-34"/>
                <a:cs typeface="TH SarabunPSK" pitchFamily="34" charset="-34"/>
              </a:rPr>
              <a:t>	หากกรณ๊ที่เราอยู่ที่หน้าเครื่อง </a:t>
            </a:r>
            <a:r>
              <a:rPr lang="en-US" sz="2400" dirty="0" smtClean="0">
                <a:latin typeface="TH SarabunPSK" pitchFamily="34" charset="-34"/>
                <a:cs typeface="TH SarabunPSK" pitchFamily="34" charset="-34"/>
              </a:rPr>
              <a:t>server </a:t>
            </a:r>
            <a:r>
              <a:rPr lang="th-TH" sz="2400" dirty="0" smtClean="0">
                <a:latin typeface="TH SarabunPSK" pitchFamily="34" charset="-34"/>
                <a:cs typeface="TH SarabunPSK" pitchFamily="34" charset="-34"/>
              </a:rPr>
              <a:t>ที่สถานีหลักเราสามารถเปิด </a:t>
            </a:r>
            <a:r>
              <a:rPr lang="en-US" sz="2400" dirty="0" smtClean="0">
                <a:latin typeface="TH SarabunPSK" pitchFamily="34" charset="-34"/>
                <a:cs typeface="TH SarabunPSK" pitchFamily="34" charset="-34"/>
              </a:rPr>
              <a:t>web browser </a:t>
            </a:r>
            <a:r>
              <a:rPr lang="th-TH" sz="2400" dirty="0" smtClean="0">
                <a:latin typeface="TH SarabunPSK" pitchFamily="34" charset="-34"/>
                <a:cs typeface="TH SarabunPSK" pitchFamily="34" charset="-34"/>
              </a:rPr>
              <a:t>และกรอก </a:t>
            </a:r>
            <a:r>
              <a:rPr lang="en-US" sz="2400" dirty="0" smtClean="0">
                <a:latin typeface="TH SarabunPSK" pitchFamily="34" charset="-34"/>
                <a:cs typeface="TH SarabunPSK" pitchFamily="34" charset="-34"/>
              </a:rPr>
              <a:t>IP </a:t>
            </a:r>
            <a:r>
              <a:rPr lang="en-US" sz="2400" dirty="0" err="1" smtClean="0">
                <a:latin typeface="TH SarabunPSK" pitchFamily="34" charset="-34"/>
                <a:cs typeface="TH SarabunPSK" pitchFamily="34" charset="-34"/>
              </a:rPr>
              <a:t>sim</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ของสถานีที่เราต้องการ </a:t>
            </a:r>
            <a:r>
              <a:rPr lang="en-US" sz="2400" dirty="0" smtClean="0">
                <a:latin typeface="TH SarabunPSK" pitchFamily="34" charset="-34"/>
                <a:cs typeface="TH SarabunPSK" pitchFamily="34" charset="-34"/>
              </a:rPr>
              <a:t>remote </a:t>
            </a:r>
            <a:r>
              <a:rPr lang="th-TH" sz="2400" dirty="0" smtClean="0">
                <a:latin typeface="TH SarabunPSK" pitchFamily="34" charset="-34"/>
                <a:cs typeface="TH SarabunPSK" pitchFamily="34" charset="-34"/>
              </a:rPr>
              <a:t>ก็สามารถ</a:t>
            </a:r>
            <a:r>
              <a:rPr lang="en-US" sz="2400" dirty="0" smtClean="0">
                <a:latin typeface="TH SarabunPSK" pitchFamily="34" charset="-34"/>
                <a:cs typeface="TH SarabunPSK" pitchFamily="34" charset="-34"/>
              </a:rPr>
              <a:t>remote </a:t>
            </a:r>
            <a:r>
              <a:rPr lang="th-TH" sz="2400" dirty="0" smtClean="0">
                <a:latin typeface="TH SarabunPSK" pitchFamily="34" charset="-34"/>
                <a:cs typeface="TH SarabunPSK" pitchFamily="34" charset="-34"/>
              </a:rPr>
              <a:t>เข้าไปตั้งค่าที่สถานีนั้นได้ทันที  แต่ถ้าเราต้องการ </a:t>
            </a:r>
            <a:r>
              <a:rPr lang="en-US" sz="2400" dirty="0" smtClean="0">
                <a:latin typeface="TH SarabunPSK" pitchFamily="34" charset="-34"/>
                <a:cs typeface="TH SarabunPSK" pitchFamily="34" charset="-34"/>
              </a:rPr>
              <a:t>remote </a:t>
            </a:r>
            <a:r>
              <a:rPr lang="th-TH" sz="2400" dirty="0" smtClean="0">
                <a:latin typeface="TH SarabunPSK" pitchFamily="34" charset="-34"/>
                <a:cs typeface="TH SarabunPSK" pitchFamily="34" charset="-34"/>
              </a:rPr>
              <a:t>จากที่อื่น เราจำเป็นต้องเชื่อมต่อ </a:t>
            </a:r>
            <a:r>
              <a:rPr lang="en-US" sz="2400" dirty="0" smtClean="0">
                <a:latin typeface="TH SarabunPSK" pitchFamily="34" charset="-34"/>
                <a:cs typeface="TH SarabunPSK" pitchFamily="34" charset="-34"/>
              </a:rPr>
              <a:t>internet </a:t>
            </a:r>
            <a:r>
              <a:rPr lang="th-TH" sz="2400" dirty="0" smtClean="0">
                <a:latin typeface="TH SarabunPSK" pitchFamily="34" charset="-34"/>
                <a:cs typeface="TH SarabunPSK" pitchFamily="34" charset="-34"/>
              </a:rPr>
              <a:t>จากนั้นจึงใช้โปรแกรมเชื่อมต่อ </a:t>
            </a:r>
            <a:r>
              <a:rPr lang="en-US" sz="2400" dirty="0" smtClean="0">
                <a:latin typeface="TH SarabunPSK" pitchFamily="34" charset="-34"/>
                <a:cs typeface="TH SarabunPSK" pitchFamily="34" charset="-34"/>
              </a:rPr>
              <a:t>VPN </a:t>
            </a:r>
            <a:r>
              <a:rPr lang="th-TH" sz="2400" dirty="0" smtClean="0">
                <a:latin typeface="TH SarabunPSK" pitchFamily="34" charset="-34"/>
                <a:cs typeface="TH SarabunPSK" pitchFamily="34" charset="-34"/>
              </a:rPr>
              <a:t>ทำการเชื่อมต่อ </a:t>
            </a:r>
            <a:r>
              <a:rPr lang="en-US" sz="2400" dirty="0" smtClean="0">
                <a:latin typeface="TH SarabunPSK" pitchFamily="34" charset="-34"/>
                <a:cs typeface="TH SarabunPSK" pitchFamily="34" charset="-34"/>
              </a:rPr>
              <a:t>VPN </a:t>
            </a:r>
            <a:r>
              <a:rPr lang="th-TH" sz="2400" dirty="0" smtClean="0">
                <a:latin typeface="TH SarabunPSK" pitchFamily="34" charset="-34"/>
                <a:cs typeface="TH SarabunPSK" pitchFamily="34" charset="-34"/>
              </a:rPr>
              <a:t>กับ </a:t>
            </a:r>
            <a:r>
              <a:rPr lang="en-US" sz="2400" dirty="0" smtClean="0">
                <a:latin typeface="TH SarabunPSK" pitchFamily="34" charset="-34"/>
                <a:cs typeface="TH SarabunPSK" pitchFamily="34" charset="-34"/>
              </a:rPr>
              <a:t>VPN server </a:t>
            </a:r>
            <a:r>
              <a:rPr lang="th-TH" sz="2400" dirty="0" smtClean="0">
                <a:latin typeface="TH SarabunPSK" pitchFamily="34" charset="-34"/>
                <a:cs typeface="TH SarabunPSK" pitchFamily="34" charset="-34"/>
              </a:rPr>
              <a:t>โดยหากเชื่อมต่อสำเร็จเราจะสามารถรีโมทเข้ามาตั้งค่าทั้ง </a:t>
            </a:r>
            <a:r>
              <a:rPr lang="en-US" sz="2400" dirty="0" smtClean="0">
                <a:latin typeface="TH SarabunPSK" pitchFamily="34" charset="-34"/>
                <a:cs typeface="TH SarabunPSK" pitchFamily="34" charset="-34"/>
              </a:rPr>
              <a:t>server </a:t>
            </a:r>
            <a:r>
              <a:rPr lang="th-TH" sz="2400" dirty="0" smtClean="0">
                <a:latin typeface="TH SarabunPSK" pitchFamily="34" charset="-34"/>
                <a:cs typeface="TH SarabunPSK" pitchFamily="34" charset="-34"/>
              </a:rPr>
              <a:t>และสถานีสนามได้จากสถานที่อื่นๆที่สามารถเชื่อมต่อ </a:t>
            </a:r>
            <a:r>
              <a:rPr lang="en-US" sz="2400" dirty="0" smtClean="0">
                <a:latin typeface="TH SarabunPSK" pitchFamily="34" charset="-34"/>
                <a:cs typeface="TH SarabunPSK" pitchFamily="34" charset="-34"/>
              </a:rPr>
              <a:t>internet </a:t>
            </a:r>
            <a:r>
              <a:rPr lang="th-TH" sz="2400" dirty="0" smtClean="0">
                <a:latin typeface="TH SarabunPSK" pitchFamily="34" charset="-34"/>
                <a:cs typeface="TH SarabunPSK" pitchFamily="34" charset="-34"/>
              </a:rPr>
              <a:t>ได้</a:t>
            </a:r>
            <a:br>
              <a:rPr lang="th-TH" sz="2400" dirty="0" smtClean="0">
                <a:latin typeface="TH SarabunPSK" pitchFamily="34" charset="-34"/>
                <a:cs typeface="TH SarabunPSK" pitchFamily="34" charset="-34"/>
              </a:rPr>
            </a:br>
            <a:r>
              <a:rPr lang="th-TH" sz="2400" dirty="0" smtClean="0">
                <a:latin typeface="TH SarabunPSK" pitchFamily="34" charset="-34"/>
                <a:cs typeface="TH SarabunPSK" pitchFamily="34" charset="-34"/>
              </a:rPr>
              <a:t>              </a:t>
            </a:r>
            <a:r>
              <a:rPr lang="en-US" sz="2400" dirty="0" smtClean="0">
                <a:latin typeface="TH SarabunPSK" pitchFamily="34" charset="-34"/>
                <a:cs typeface="TH SarabunPSK" pitchFamily="34" charset="-34"/>
              </a:rPr>
              <a:t>VPN </a:t>
            </a:r>
            <a:r>
              <a:rPr lang="th-TH" sz="2400" dirty="0" smtClean="0">
                <a:latin typeface="TH SarabunPSK" pitchFamily="34" charset="-34"/>
                <a:cs typeface="TH SarabunPSK" pitchFamily="34" charset="-34"/>
              </a:rPr>
              <a:t>หรือ </a:t>
            </a:r>
            <a:r>
              <a:rPr lang="en-US" sz="2400" dirty="0" smtClean="0">
                <a:latin typeface="TH SarabunPSK" pitchFamily="34" charset="-34"/>
                <a:cs typeface="TH SarabunPSK" pitchFamily="34" charset="-34"/>
              </a:rPr>
              <a:t>Virtual Private Network “</a:t>
            </a:r>
            <a:r>
              <a:rPr lang="th-TH" sz="2400" dirty="0" smtClean="0">
                <a:latin typeface="TH SarabunPSK" pitchFamily="34" charset="-34"/>
                <a:cs typeface="TH SarabunPSK" pitchFamily="34" charset="-34"/>
              </a:rPr>
              <a:t> คือ เครือข่ายส่วนตัวเสมือน” เป็นฟังก์ชันที่สร้างขึ้นเพื่อให้ผู้ใช้รับส่งข้อมูลได้ปลอดภัยมากขึ้น ใช้อินเทอร์เน็ตเป็นตัวส่งผ่านข้อมูลก็จริง แต่จะมีการเข้ารหัสข้อมูลทั้งหมด ผู้ที่ไม่มีพาสเวิร์ดก็จะไม่สามารถเข้าถึงข้อมูลนี้ได้ เปรียบเหมือนการสร้างอุโมงค์ส่วนตัวขึ้นท่ามกลางเครือข่ายอินเทอร์เน็ตสาธารณะ โดยการเชื่อมต่อ </a:t>
            </a:r>
            <a:r>
              <a:rPr lang="en-US" sz="2400" dirty="0" smtClean="0">
                <a:latin typeface="TH SarabunPSK" pitchFamily="34" charset="-34"/>
                <a:cs typeface="TH SarabunPSK" pitchFamily="34" charset="-34"/>
              </a:rPr>
              <a:t>VPN </a:t>
            </a:r>
            <a:r>
              <a:rPr lang="th-TH" sz="2400" dirty="0" smtClean="0">
                <a:latin typeface="TH SarabunPSK" pitchFamily="34" charset="-34"/>
                <a:cs typeface="TH SarabunPSK" pitchFamily="34" charset="-34"/>
              </a:rPr>
              <a:t>นั้นอุปกรณ์ที่ทำการเชื่อมต่อ </a:t>
            </a:r>
            <a:r>
              <a:rPr lang="en-US" sz="2400" dirty="0" smtClean="0">
                <a:latin typeface="TH SarabunPSK" pitchFamily="34" charset="-34"/>
                <a:cs typeface="TH SarabunPSK" pitchFamily="34" charset="-34"/>
              </a:rPr>
              <a:t>VPN </a:t>
            </a:r>
            <a:r>
              <a:rPr lang="th-TH" sz="2400" dirty="0" smtClean="0">
                <a:latin typeface="TH SarabunPSK" pitchFamily="34" charset="-34"/>
                <a:cs typeface="TH SarabunPSK" pitchFamily="34" charset="-34"/>
              </a:rPr>
              <a:t>จะเสมือนว่าอยู่ใน </a:t>
            </a:r>
            <a:r>
              <a:rPr lang="en-US" sz="2400" dirty="0" smtClean="0">
                <a:latin typeface="TH SarabunPSK" pitchFamily="34" charset="-34"/>
                <a:cs typeface="TH SarabunPSK" pitchFamily="34" charset="-34"/>
              </a:rPr>
              <a:t>network </a:t>
            </a:r>
            <a:r>
              <a:rPr lang="th-TH" sz="2400" dirty="0" smtClean="0">
                <a:latin typeface="TH SarabunPSK" pitchFamily="34" charset="-34"/>
                <a:cs typeface="TH SarabunPSK" pitchFamily="34" charset="-34"/>
              </a:rPr>
              <a:t>วงเดียวกับเครือข่ายของ </a:t>
            </a:r>
            <a:r>
              <a:rPr lang="en-US" sz="2400" dirty="0" smtClean="0">
                <a:latin typeface="TH SarabunPSK" pitchFamily="34" charset="-34"/>
                <a:cs typeface="TH SarabunPSK" pitchFamily="34" charset="-34"/>
              </a:rPr>
              <a:t>VPN server </a:t>
            </a:r>
            <a:r>
              <a:rPr lang="th-TH" sz="2400" dirty="0" smtClean="0">
                <a:latin typeface="TH SarabunPSK" pitchFamily="34" charset="-34"/>
                <a:cs typeface="TH SarabunPSK" pitchFamily="34" charset="-34"/>
              </a:rPr>
              <a:t>นั้น โดยรูปแบบการเชื่อมต่อของระบบของเราเป็นดังรูปด้านล่าง</a:t>
            </a:r>
            <a:endParaRPr lang="en-US" sz="2400" dirty="0">
              <a:latin typeface="TH SarabunPSK" pitchFamily="34" charset="-34"/>
              <a:cs typeface="TH SarabunPSK" pitchFamily="34" charset="-3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76200" y="128588"/>
            <a:ext cx="8972550" cy="6600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124200"/>
          </a:xfrm>
        </p:spPr>
        <p:txBody>
          <a:bodyPr>
            <a:normAutofit/>
          </a:bodyPr>
          <a:lstStyle/>
          <a:p>
            <a:pPr algn="l"/>
            <a:r>
              <a:rPr lang="th-TH" sz="2400" b="1" dirty="0" smtClean="0">
                <a:latin typeface="TH SarabunPSK" pitchFamily="34" charset="-34"/>
                <a:cs typeface="TH SarabunPSK" pitchFamily="34" charset="-34"/>
              </a:rPr>
              <a:t>ขั้นตอนการตั้งค่าคอมพิวเตอร์ให้เชื่อมต่อกับ </a:t>
            </a:r>
            <a:r>
              <a:rPr lang="en-US" sz="2400" b="1" dirty="0" smtClean="0">
                <a:latin typeface="TH SarabunPSK" pitchFamily="34" charset="-34"/>
                <a:cs typeface="TH SarabunPSK" pitchFamily="34" charset="-34"/>
              </a:rPr>
              <a:t>VPN server</a:t>
            </a:r>
            <a:br>
              <a:rPr lang="en-US" sz="2400" b="1" dirty="0" smtClean="0">
                <a:latin typeface="TH SarabunPSK" pitchFamily="34" charset="-34"/>
                <a:cs typeface="TH SarabunPSK" pitchFamily="34" charset="-34"/>
              </a:rPr>
            </a:br>
            <a:r>
              <a:rPr lang="en-US" sz="2400" dirty="0" smtClean="0">
                <a:latin typeface="TH SarabunPSK" pitchFamily="34" charset="-34"/>
                <a:cs typeface="TH SarabunPSK" pitchFamily="34" charset="-34"/>
              </a:rPr>
              <a:t>1.</a:t>
            </a:r>
            <a:r>
              <a:rPr lang="th-TH" sz="2400" dirty="0" smtClean="0">
                <a:latin typeface="TH SarabunPSK" pitchFamily="34" charset="-34"/>
                <a:cs typeface="TH SarabunPSK" pitchFamily="34" charset="-34"/>
              </a:rPr>
              <a:t>คอมพิวเตอร์ที่จะทำการเชื่อมต่อต้องสามารถใช้งาน </a:t>
            </a:r>
            <a:r>
              <a:rPr lang="en-US" sz="2400" dirty="0" smtClean="0">
                <a:latin typeface="TH SarabunPSK" pitchFamily="34" charset="-34"/>
                <a:cs typeface="TH SarabunPSK" pitchFamily="34" charset="-34"/>
              </a:rPr>
              <a:t>internet </a:t>
            </a:r>
            <a:r>
              <a:rPr lang="th-TH" sz="2400" dirty="0" smtClean="0">
                <a:latin typeface="TH SarabunPSK" pitchFamily="34" charset="-34"/>
                <a:cs typeface="TH SarabunPSK" pitchFamily="34" charset="-34"/>
              </a:rPr>
              <a:t>ได้</a:t>
            </a:r>
            <a:br>
              <a:rPr lang="th-TH" sz="2400" dirty="0" smtClean="0">
                <a:latin typeface="TH SarabunPSK" pitchFamily="34" charset="-34"/>
                <a:cs typeface="TH SarabunPSK" pitchFamily="34" charset="-34"/>
              </a:rPr>
            </a:br>
            <a:r>
              <a:rPr lang="en-US" sz="2400" dirty="0" smtClean="0">
                <a:latin typeface="TH SarabunPSK" pitchFamily="34" charset="-34"/>
                <a:cs typeface="TH SarabunPSK" pitchFamily="34" charset="-34"/>
              </a:rPr>
              <a:t>2.download </a:t>
            </a:r>
            <a:r>
              <a:rPr lang="th-TH" sz="2400" dirty="0" smtClean="0">
                <a:latin typeface="TH SarabunPSK" pitchFamily="34" charset="-34"/>
                <a:cs typeface="TH SarabunPSK" pitchFamily="34" charset="-34"/>
              </a:rPr>
              <a:t>โปรแกรม </a:t>
            </a:r>
            <a:r>
              <a:rPr lang="en-US" sz="2400" dirty="0" err="1" smtClean="0">
                <a:latin typeface="TH SarabunPSK" pitchFamily="34" charset="-34"/>
                <a:cs typeface="TH SarabunPSK" pitchFamily="34" charset="-34"/>
              </a:rPr>
              <a:t>OpenVPN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จาก </a:t>
            </a:r>
            <a:r>
              <a:rPr lang="en-US" sz="2400" dirty="0" smtClean="0">
                <a:latin typeface="TH SarabunPSK" pitchFamily="34" charset="-34"/>
                <a:cs typeface="TH SarabunPSK" pitchFamily="34" charset="-34"/>
              </a:rPr>
              <a:t>link </a:t>
            </a:r>
            <a:r>
              <a:rPr lang="th-TH" sz="2400" dirty="0" smtClean="0">
                <a:latin typeface="TH SarabunPSK" pitchFamily="34" charset="-34"/>
                <a:cs typeface="TH SarabunPSK" pitchFamily="34" charset="-34"/>
              </a:rPr>
              <a:t>ด้านล่าง</a:t>
            </a:r>
            <a:r>
              <a:rPr lang="th-TH" sz="2400" b="1" dirty="0" smtClean="0">
                <a:latin typeface="TH SarabunPSK" pitchFamily="34" charset="-34"/>
                <a:cs typeface="TH SarabunPSK" pitchFamily="34" charset="-34"/>
              </a:rPr>
              <a:t/>
            </a:r>
            <a:br>
              <a:rPr lang="th-TH" sz="2400" b="1" dirty="0" smtClean="0">
                <a:latin typeface="TH SarabunPSK" pitchFamily="34" charset="-34"/>
                <a:cs typeface="TH SarabunPSK" pitchFamily="34" charset="-34"/>
              </a:rPr>
            </a:br>
            <a:r>
              <a:rPr lang="en-US" sz="2400" b="1" dirty="0" smtClean="0">
                <a:latin typeface="TH SarabunPSK" pitchFamily="34" charset="-34"/>
                <a:cs typeface="TH SarabunPSK" pitchFamily="34" charset="-34"/>
                <a:hlinkClick r:id="rId2"/>
              </a:rPr>
              <a:t>https://openvpn.net/index.php/open-source/downloads.html</a:t>
            </a:r>
            <a:r>
              <a:rPr lang="th-TH" sz="2400" b="1" dirty="0" smtClean="0">
                <a:latin typeface="TH SarabunPSK" pitchFamily="34" charset="-34"/>
                <a:cs typeface="TH SarabunPSK" pitchFamily="34" charset="-34"/>
              </a:rPr>
              <a:t/>
            </a:r>
            <a:br>
              <a:rPr lang="th-TH" sz="2400" b="1" dirty="0" smtClean="0">
                <a:latin typeface="TH SarabunPSK" pitchFamily="34" charset="-34"/>
                <a:cs typeface="TH SarabunPSK" pitchFamily="34" charset="-34"/>
              </a:rPr>
            </a:br>
            <a:r>
              <a:rPr lang="th-TH" sz="2400" dirty="0" smtClean="0">
                <a:latin typeface="TH SarabunPSK" pitchFamily="34" charset="-34"/>
                <a:cs typeface="TH SarabunPSK" pitchFamily="34" charset="-34"/>
              </a:rPr>
              <a:t>โดยต้องใช้เป็น </a:t>
            </a:r>
            <a:r>
              <a:rPr lang="en-US" sz="2400" dirty="0" err="1" smtClean="0">
                <a:latin typeface="TH SarabunPSK" pitchFamily="34" charset="-34"/>
                <a:cs typeface="TH SarabunPSK" pitchFamily="34" charset="-34"/>
              </a:rPr>
              <a:t>OpenVPN</a:t>
            </a:r>
            <a:r>
              <a:rPr lang="en-US" sz="2400" dirty="0" smtClean="0">
                <a:latin typeface="TH SarabunPSK" pitchFamily="34" charset="-34"/>
                <a:cs typeface="TH SarabunPSK" pitchFamily="34" charset="-34"/>
              </a:rPr>
              <a:t> 2.3.18</a:t>
            </a:r>
            <a:r>
              <a:rPr lang="th-TH" sz="2400" dirty="0" smtClean="0">
                <a:latin typeface="TH SarabunPSK" pitchFamily="34" charset="-34"/>
                <a:cs typeface="TH SarabunPSK" pitchFamily="34" charset="-34"/>
              </a:rPr>
              <a:t> เท่านั้น หากใช้ตัวที่ใหม่กว่าจะไม่สามารถเชื่อมต่อกับ </a:t>
            </a:r>
            <a:r>
              <a:rPr lang="en-US" sz="2400" dirty="0" err="1" smtClean="0">
                <a:latin typeface="TH SarabunPSK" pitchFamily="34" charset="-34"/>
                <a:cs typeface="TH SarabunPSK" pitchFamily="34" charset="-34"/>
              </a:rPr>
              <a:t>OpenVPN</a:t>
            </a:r>
            <a:r>
              <a:rPr lang="en-US" sz="2400" dirty="0" smtClean="0">
                <a:latin typeface="TH SarabunPSK" pitchFamily="34" charset="-34"/>
                <a:cs typeface="TH SarabunPSK" pitchFamily="34" charset="-34"/>
              </a:rPr>
              <a:t> server </a:t>
            </a:r>
            <a:r>
              <a:rPr lang="th-TH" sz="2400" dirty="0" smtClean="0">
                <a:latin typeface="TH SarabunPSK" pitchFamily="34" charset="-34"/>
                <a:cs typeface="TH SarabunPSK" pitchFamily="34" charset="-34"/>
              </a:rPr>
              <a:t>ของเราได้</a:t>
            </a:r>
            <a:r>
              <a:rPr lang="en-US" sz="2400" b="1" dirty="0" smtClean="0"/>
              <a:t/>
            </a:r>
            <a:br>
              <a:rPr lang="en-US" sz="2400" b="1" dirty="0" smtClean="0"/>
            </a:br>
            <a:r>
              <a:rPr lang="th-TH" sz="2400" b="1" dirty="0" smtClean="0">
                <a:latin typeface="TH SarabunPSK" pitchFamily="34" charset="-34"/>
                <a:cs typeface="TH SarabunPSK" pitchFamily="34" charset="-34"/>
              </a:rPr>
              <a:t/>
            </a:r>
            <a:br>
              <a:rPr lang="th-TH" sz="2400" b="1" dirty="0" smtClean="0">
                <a:latin typeface="TH SarabunPSK" pitchFamily="34" charset="-34"/>
                <a:cs typeface="TH SarabunPSK" pitchFamily="34" charset="-34"/>
              </a:rPr>
            </a:br>
            <a:endParaRPr lang="en-US" sz="2400" b="1" dirty="0">
              <a:latin typeface="TH SarabunPSK" pitchFamily="34" charset="-34"/>
              <a:cs typeface="TH SarabunPSK" pitchFamily="34" charset="-34"/>
            </a:endParaRPr>
          </a:p>
        </p:txBody>
      </p:sp>
      <p:pic>
        <p:nvPicPr>
          <p:cNvPr id="16386" name="Picture 2"/>
          <p:cNvPicPr>
            <a:picLocks noChangeAspect="1" noChangeArrowheads="1"/>
          </p:cNvPicPr>
          <p:nvPr/>
        </p:nvPicPr>
        <p:blipFill>
          <a:blip r:embed="rId3"/>
          <a:srcRect/>
          <a:stretch>
            <a:fillRect/>
          </a:stretch>
        </p:blipFill>
        <p:spPr bwMode="auto">
          <a:xfrm>
            <a:off x="1219200" y="2286000"/>
            <a:ext cx="6858000" cy="447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1981200"/>
          </a:xfrm>
        </p:spPr>
        <p:txBody>
          <a:bodyPr>
            <a:normAutofit lnSpcReduction="10000"/>
          </a:bodyPr>
          <a:lstStyle/>
          <a:p>
            <a:pPr>
              <a:buNone/>
            </a:pPr>
            <a:r>
              <a:rPr lang="en-US" sz="2400" dirty="0" smtClean="0">
                <a:latin typeface="TH SarabunPSK" pitchFamily="34" charset="-34"/>
                <a:cs typeface="TH SarabunPSK" pitchFamily="34" charset="-34"/>
              </a:rPr>
              <a:t>3.</a:t>
            </a:r>
            <a:r>
              <a:rPr lang="th-TH" sz="2400" dirty="0" smtClean="0">
                <a:latin typeface="TH SarabunPSK" pitchFamily="34" charset="-34"/>
                <a:cs typeface="TH SarabunPSK" pitchFamily="34" charset="-34"/>
              </a:rPr>
              <a:t>เมื่อ </a:t>
            </a:r>
            <a:r>
              <a:rPr lang="en-US" sz="2400" dirty="0" smtClean="0">
                <a:latin typeface="TH SarabunPSK" pitchFamily="34" charset="-34"/>
                <a:cs typeface="TH SarabunPSK" pitchFamily="34" charset="-34"/>
              </a:rPr>
              <a:t>download </a:t>
            </a:r>
            <a:r>
              <a:rPr lang="th-TH" sz="2400" dirty="0" smtClean="0">
                <a:latin typeface="TH SarabunPSK" pitchFamily="34" charset="-34"/>
                <a:cs typeface="TH SarabunPSK" pitchFamily="34" charset="-34"/>
              </a:rPr>
              <a:t>โปรแกรมเรียบร้อยแล้ว ให้ทำการติดตั้งโปรแกรม โดยหากระหว่างการติดตั้งมีข้อความขึ้นให้ติดตั้งโปรแกรมหรือ </a:t>
            </a:r>
            <a:r>
              <a:rPr lang="en-US" sz="2400" dirty="0" smtClean="0">
                <a:latin typeface="TH SarabunPSK" pitchFamily="34" charset="-34"/>
                <a:cs typeface="TH SarabunPSK" pitchFamily="34" charset="-34"/>
              </a:rPr>
              <a:t>driver </a:t>
            </a:r>
            <a:r>
              <a:rPr lang="th-TH" sz="2400" dirty="0" smtClean="0">
                <a:latin typeface="TH SarabunPSK" pitchFamily="34" charset="-34"/>
                <a:cs typeface="TH SarabunPSK" pitchFamily="34" charset="-34"/>
              </a:rPr>
              <a:t>เพิ่มเติมให้เลือก </a:t>
            </a:r>
            <a:r>
              <a:rPr lang="en-US" sz="2400" dirty="0" smtClean="0">
                <a:latin typeface="TH SarabunPSK" pitchFamily="34" charset="-34"/>
                <a:cs typeface="TH SarabunPSK" pitchFamily="34" charset="-34"/>
              </a:rPr>
              <a:t>install</a:t>
            </a:r>
            <a:endParaRPr lang="th-TH" sz="2400" dirty="0" smtClean="0">
              <a:latin typeface="TH SarabunPSK" pitchFamily="34" charset="-34"/>
              <a:cs typeface="TH SarabunPSK" pitchFamily="34" charset="-34"/>
            </a:endParaRPr>
          </a:p>
          <a:p>
            <a:pPr>
              <a:buNone/>
            </a:pPr>
            <a:r>
              <a:rPr lang="en-US" sz="2400" dirty="0" smtClean="0">
                <a:latin typeface="TH SarabunPSK" pitchFamily="34" charset="-34"/>
                <a:cs typeface="TH SarabunPSK" pitchFamily="34" charset="-34"/>
              </a:rPr>
              <a:t>4.</a:t>
            </a:r>
            <a:r>
              <a:rPr lang="th-TH" sz="2400" dirty="0" smtClean="0">
                <a:latin typeface="TH SarabunPSK" pitchFamily="34" charset="-34"/>
                <a:cs typeface="TH SarabunPSK" pitchFamily="34" charset="-34"/>
              </a:rPr>
              <a:t>เมื่อติดตั้งโปรแกรมเรียบร้อยแล้ว ให้ไปที่ไอคอน </a:t>
            </a:r>
            <a:r>
              <a:rPr lang="en-US" sz="2400" dirty="0" err="1" smtClean="0">
                <a:latin typeface="TH SarabunPSK" pitchFamily="34" charset="-34"/>
                <a:cs typeface="TH SarabunPSK" pitchFamily="34" charset="-34"/>
              </a:rPr>
              <a:t>Openvpn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และคลิ๊กขวาเลือก </a:t>
            </a:r>
            <a:r>
              <a:rPr lang="en-US" sz="2400" dirty="0" smtClean="0">
                <a:latin typeface="TH SarabunPSK" pitchFamily="34" charset="-34"/>
                <a:cs typeface="TH SarabunPSK" pitchFamily="34" charset="-34"/>
              </a:rPr>
              <a:t>Open file location</a:t>
            </a:r>
            <a:endParaRPr lang="th-TH" sz="2400" dirty="0" smtClean="0">
              <a:latin typeface="TH SarabunPSK" pitchFamily="34" charset="-34"/>
              <a:cs typeface="TH SarabunPSK" pitchFamily="34" charset="-34"/>
            </a:endParaRPr>
          </a:p>
          <a:p>
            <a:pPr>
              <a:buNone/>
            </a:pPr>
            <a:endParaRPr lang="th-TH" sz="2400" dirty="0" smtClean="0">
              <a:latin typeface="TH SarabunPSK" pitchFamily="34" charset="-34"/>
              <a:cs typeface="TH SarabunPSK" pitchFamily="34" charset="-34"/>
            </a:endParaRPr>
          </a:p>
          <a:p>
            <a:pPr>
              <a:buNone/>
            </a:pPr>
            <a:r>
              <a:rPr lang="th-TH" sz="2400" dirty="0" smtClean="0">
                <a:latin typeface="TH SarabunPSK" pitchFamily="34" charset="-34"/>
                <a:cs typeface="TH SarabunPSK" pitchFamily="34" charset="-34"/>
              </a:rPr>
              <a:t> </a:t>
            </a:r>
            <a:endParaRPr lang="en-US" sz="2400" dirty="0">
              <a:latin typeface="TH SarabunPSK" pitchFamily="34" charset="-34"/>
              <a:cs typeface="TH SarabunPSK" pitchFamily="34" charset="-34"/>
            </a:endParaRPr>
          </a:p>
        </p:txBody>
      </p:sp>
      <p:pic>
        <p:nvPicPr>
          <p:cNvPr id="17410" name="Picture 2"/>
          <p:cNvPicPr>
            <a:picLocks noChangeAspect="1" noChangeArrowheads="1"/>
          </p:cNvPicPr>
          <p:nvPr/>
        </p:nvPicPr>
        <p:blipFill>
          <a:blip r:embed="rId2"/>
          <a:srcRect/>
          <a:stretch>
            <a:fillRect/>
          </a:stretch>
        </p:blipFill>
        <p:spPr bwMode="auto">
          <a:xfrm>
            <a:off x="2743200" y="1676400"/>
            <a:ext cx="3629025" cy="50196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1"/>
            <a:ext cx="8229600" cy="838200"/>
          </a:xfrm>
        </p:spPr>
        <p:txBody>
          <a:bodyPr>
            <a:normAutofit/>
          </a:bodyPr>
          <a:lstStyle/>
          <a:p>
            <a:pPr>
              <a:buNone/>
            </a:pPr>
            <a:r>
              <a:rPr lang="en-US" sz="2400" dirty="0" smtClean="0">
                <a:latin typeface="TH SarabunPSK" pitchFamily="34" charset="-34"/>
                <a:cs typeface="TH SarabunPSK" pitchFamily="34" charset="-34"/>
              </a:rPr>
              <a:t>5.</a:t>
            </a:r>
            <a:r>
              <a:rPr lang="th-TH" sz="2400" dirty="0" smtClean="0">
                <a:latin typeface="TH SarabunPSK" pitchFamily="34" charset="-34"/>
                <a:cs typeface="TH SarabunPSK" pitchFamily="34" charset="-34"/>
              </a:rPr>
              <a:t>จะปรากฎ </a:t>
            </a:r>
            <a:r>
              <a:rPr lang="en-US" sz="2400" dirty="0" smtClean="0">
                <a:latin typeface="TH SarabunPSK" pitchFamily="34" charset="-34"/>
                <a:cs typeface="TH SarabunPSK" pitchFamily="34" charset="-34"/>
              </a:rPr>
              <a:t>folder </a:t>
            </a:r>
            <a:r>
              <a:rPr lang="th-TH" sz="2400" dirty="0" smtClean="0">
                <a:latin typeface="TH SarabunPSK" pitchFamily="34" charset="-34"/>
                <a:cs typeface="TH SarabunPSK" pitchFamily="34" charset="-34"/>
              </a:rPr>
              <a:t>ที่เก็บโปรแกรม </a:t>
            </a:r>
            <a:r>
              <a:rPr lang="en-US" sz="2400" dirty="0" err="1" smtClean="0">
                <a:latin typeface="TH SarabunPSK" pitchFamily="34" charset="-34"/>
                <a:cs typeface="TH SarabunPSK" pitchFamily="34" charset="-34"/>
              </a:rPr>
              <a:t>OpenVPN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โดยจะอยู่ใน </a:t>
            </a:r>
            <a:r>
              <a:rPr lang="en-US" sz="2400" dirty="0" smtClean="0">
                <a:latin typeface="TH SarabunPSK" pitchFamily="34" charset="-34"/>
                <a:cs typeface="TH SarabunPSK" pitchFamily="34" charset="-34"/>
              </a:rPr>
              <a:t>folder </a:t>
            </a:r>
            <a:r>
              <a:rPr lang="th-TH" sz="2400" dirty="0" smtClean="0">
                <a:latin typeface="TH SarabunPSK" pitchFamily="34" charset="-34"/>
                <a:cs typeface="TH SarabunPSK" pitchFamily="34" charset="-34"/>
              </a:rPr>
              <a:t>ชื่อ </a:t>
            </a:r>
            <a:r>
              <a:rPr lang="en-US" sz="2400" dirty="0" smtClean="0">
                <a:latin typeface="TH SarabunPSK" pitchFamily="34" charset="-34"/>
                <a:cs typeface="TH SarabunPSK" pitchFamily="34" charset="-34"/>
              </a:rPr>
              <a:t>bin </a:t>
            </a:r>
            <a:r>
              <a:rPr lang="th-TH" sz="2400" dirty="0" smtClean="0">
                <a:latin typeface="TH SarabunPSK" pitchFamily="34" charset="-34"/>
                <a:cs typeface="TH SarabunPSK" pitchFamily="34" charset="-34"/>
              </a:rPr>
              <a:t>ให้คลิ๊กเลือก</a:t>
            </a:r>
            <a:r>
              <a:rPr lang="en-US" sz="2400" dirty="0" smtClean="0">
                <a:latin typeface="TH SarabunPSK" pitchFamily="34" charset="-34"/>
                <a:cs typeface="TH SarabunPSK" pitchFamily="34" charset="-34"/>
              </a:rPr>
              <a:t> </a:t>
            </a:r>
            <a:r>
              <a:rPr lang="en-US" sz="2400" dirty="0" err="1" smtClean="0">
                <a:latin typeface="TH SarabunPSK" pitchFamily="34" charset="-34"/>
                <a:cs typeface="TH SarabunPSK" pitchFamily="34" charset="-34"/>
              </a:rPr>
              <a:t>OpenVPN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 </a:t>
            </a:r>
            <a:endParaRPr lang="en-US" sz="2400" dirty="0">
              <a:latin typeface="TH SarabunPSK" pitchFamily="34" charset="-34"/>
              <a:cs typeface="TH SarabunPSK" pitchFamily="34" charset="-34"/>
            </a:endParaRPr>
          </a:p>
        </p:txBody>
      </p:sp>
      <p:pic>
        <p:nvPicPr>
          <p:cNvPr id="18434" name="Picture 2"/>
          <p:cNvPicPr>
            <a:picLocks noChangeAspect="1" noChangeArrowheads="1"/>
          </p:cNvPicPr>
          <p:nvPr/>
        </p:nvPicPr>
        <p:blipFill>
          <a:blip r:embed="rId2"/>
          <a:srcRect/>
          <a:stretch>
            <a:fillRect/>
          </a:stretch>
        </p:blipFill>
        <p:spPr bwMode="auto">
          <a:xfrm>
            <a:off x="239713" y="1524000"/>
            <a:ext cx="8751887" cy="3429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14400"/>
          </a:xfrm>
        </p:spPr>
        <p:txBody>
          <a:bodyPr>
            <a:normAutofit/>
          </a:bodyPr>
          <a:lstStyle/>
          <a:p>
            <a:pPr algn="l"/>
            <a:r>
              <a:rPr lang="en-US" sz="2400" dirty="0" smtClean="0">
                <a:latin typeface="TH SarabunPSK" pitchFamily="34" charset="-34"/>
                <a:cs typeface="TH SarabunPSK" pitchFamily="34" charset="-34"/>
              </a:rPr>
              <a:t>6.</a:t>
            </a:r>
            <a:r>
              <a:rPr lang="th-TH" sz="2400" dirty="0" smtClean="0">
                <a:latin typeface="TH SarabunPSK" pitchFamily="34" charset="-34"/>
                <a:cs typeface="TH SarabunPSK" pitchFamily="34" charset="-34"/>
              </a:rPr>
              <a:t>คลิ๊กเปิด </a:t>
            </a:r>
            <a:r>
              <a:rPr lang="en-US" sz="2400" dirty="0" smtClean="0">
                <a:latin typeface="TH SarabunPSK" pitchFamily="34" charset="-34"/>
                <a:cs typeface="TH SarabunPSK" pitchFamily="34" charset="-34"/>
              </a:rPr>
              <a:t>folder </a:t>
            </a:r>
            <a:r>
              <a:rPr lang="en-US" sz="2400" dirty="0" err="1" smtClean="0">
                <a:latin typeface="TH SarabunPSK" pitchFamily="34" charset="-34"/>
                <a:cs typeface="TH SarabunPSK" pitchFamily="34" charset="-34"/>
              </a:rPr>
              <a:t>config</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ขึ้นมา</a:t>
            </a:r>
            <a:endParaRPr lang="en-US" sz="2400" dirty="0">
              <a:latin typeface="TH SarabunPSK" pitchFamily="34" charset="-34"/>
              <a:cs typeface="TH SarabunPSK" pitchFamily="34" charset="-34"/>
            </a:endParaRPr>
          </a:p>
        </p:txBody>
      </p:sp>
      <p:pic>
        <p:nvPicPr>
          <p:cNvPr id="19458" name="Picture 2"/>
          <p:cNvPicPr>
            <a:picLocks noChangeAspect="1" noChangeArrowheads="1"/>
          </p:cNvPicPr>
          <p:nvPr/>
        </p:nvPicPr>
        <p:blipFill>
          <a:blip r:embed="rId2"/>
          <a:srcRect/>
          <a:stretch>
            <a:fillRect/>
          </a:stretch>
        </p:blipFill>
        <p:spPr bwMode="auto">
          <a:xfrm>
            <a:off x="152400" y="1981200"/>
            <a:ext cx="8761413" cy="34671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sz="2400" dirty="0" smtClean="0">
                <a:latin typeface="TH SarabunPSK" pitchFamily="34" charset="-34"/>
                <a:cs typeface="TH SarabunPSK" pitchFamily="34" charset="-34"/>
              </a:rPr>
              <a:t>7.</a:t>
            </a:r>
            <a:r>
              <a:rPr lang="th-TH" sz="2400" dirty="0" smtClean="0">
                <a:latin typeface="TH SarabunPSK" pitchFamily="34" charset="-34"/>
                <a:cs typeface="TH SarabunPSK" pitchFamily="34" charset="-34"/>
              </a:rPr>
              <a:t>นำไฟล์ </a:t>
            </a:r>
            <a:r>
              <a:rPr lang="en-US" sz="2400" dirty="0" err="1" smtClean="0">
                <a:latin typeface="TH SarabunPSK" pitchFamily="34" charset="-34"/>
                <a:cs typeface="TH SarabunPSK" pitchFamily="34" charset="-34"/>
              </a:rPr>
              <a:t>eFive_DGR.ovpn</a:t>
            </a:r>
            <a:r>
              <a:rPr lang="en-US" sz="2400" dirty="0" smtClean="0">
                <a:latin typeface="TH SarabunPSK" pitchFamily="34" charset="-34"/>
                <a:cs typeface="TH SarabunPSK" pitchFamily="34" charset="-34"/>
              </a:rPr>
              <a:t>, </a:t>
            </a:r>
            <a:r>
              <a:rPr lang="en-US" sz="2400" dirty="0" err="1" smtClean="0">
                <a:latin typeface="TH SarabunPSK" pitchFamily="34" charset="-34"/>
                <a:cs typeface="TH SarabunPSK" pitchFamily="34" charset="-34"/>
              </a:rPr>
              <a:t>eFive_DGR-copy.ovpn</a:t>
            </a:r>
            <a:r>
              <a:rPr lang="th-TH" sz="2400" dirty="0" smtClean="0">
                <a:latin typeface="TH SarabunPSK" pitchFamily="34" charset="-34"/>
                <a:cs typeface="TH SarabunPSK" pitchFamily="34" charset="-34"/>
              </a:rPr>
              <a:t> และ</a:t>
            </a:r>
            <a:r>
              <a:rPr lang="en-US" sz="2400" dirty="0" smtClean="0">
                <a:latin typeface="TH SarabunPSK" pitchFamily="34" charset="-34"/>
                <a:cs typeface="TH SarabunPSK" pitchFamily="34" charset="-34"/>
              </a:rPr>
              <a:t>DGR.pem</a:t>
            </a:r>
            <a:r>
              <a:rPr lang="th-TH" sz="2400" dirty="0" smtClean="0">
                <a:latin typeface="TH SarabunPSK" pitchFamily="34" charset="-34"/>
                <a:cs typeface="TH SarabunPSK" pitchFamily="34" charset="-34"/>
              </a:rPr>
              <a:t> ที่ทางบริษัททำไว้ให้มาใส่ที่ </a:t>
            </a:r>
            <a:r>
              <a:rPr lang="en-US" sz="2400" dirty="0" smtClean="0">
                <a:latin typeface="TH SarabunPSK" pitchFamily="34" charset="-34"/>
                <a:cs typeface="TH SarabunPSK" pitchFamily="34" charset="-34"/>
              </a:rPr>
              <a:t>folder </a:t>
            </a:r>
            <a:r>
              <a:rPr lang="en-US" sz="2400" dirty="0" err="1" smtClean="0">
                <a:latin typeface="TH SarabunPSK" pitchFamily="34" charset="-34"/>
                <a:cs typeface="TH SarabunPSK" pitchFamily="34" charset="-34"/>
              </a:rPr>
              <a:t>config</a:t>
            </a:r>
            <a:endParaRPr lang="en-US" sz="2400" dirty="0">
              <a:latin typeface="TH SarabunPSK" pitchFamily="34" charset="-34"/>
              <a:cs typeface="TH SarabunPSK" pitchFamily="34" charset="-34"/>
            </a:endParaRPr>
          </a:p>
        </p:txBody>
      </p:sp>
      <p:pic>
        <p:nvPicPr>
          <p:cNvPr id="20484" name="Picture 4"/>
          <p:cNvPicPr>
            <a:picLocks noChangeAspect="1" noChangeArrowheads="1"/>
          </p:cNvPicPr>
          <p:nvPr/>
        </p:nvPicPr>
        <p:blipFill>
          <a:blip r:embed="rId2"/>
          <a:srcRect/>
          <a:stretch>
            <a:fillRect/>
          </a:stretch>
        </p:blipFill>
        <p:spPr bwMode="auto">
          <a:xfrm>
            <a:off x="304800" y="1676400"/>
            <a:ext cx="86868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458200" cy="584775"/>
          </a:xfrm>
          <a:prstGeom prst="rect">
            <a:avLst/>
          </a:prstGeom>
          <a:noFill/>
        </p:spPr>
        <p:txBody>
          <a:bodyPr wrap="square" rtlCol="0">
            <a:spAutoFit/>
          </a:bodyPr>
          <a:lstStyle/>
          <a:p>
            <a:pPr algn="ctr"/>
            <a:r>
              <a:rPr lang="en-US" sz="3200" dirty="0">
                <a:latin typeface="TH SarabunPSK" pitchFamily="34" charset="-34"/>
                <a:cs typeface="TH SarabunPSK" pitchFamily="34" charset="-34"/>
              </a:rPr>
              <a:t>2</a:t>
            </a:r>
            <a:r>
              <a:rPr lang="en-US" sz="3200" dirty="0" smtClean="0">
                <a:latin typeface="TH SarabunPSK" pitchFamily="34" charset="-34"/>
                <a:cs typeface="TH SarabunPSK" pitchFamily="34" charset="-34"/>
              </a:rPr>
              <a:t>.</a:t>
            </a:r>
            <a:r>
              <a:rPr lang="th-TH" sz="3200" b="1" dirty="0" smtClean="0">
                <a:latin typeface="TH SarabunPSK" pitchFamily="34" charset="-34"/>
                <a:cs typeface="TH SarabunPSK" pitchFamily="34" charset="-34"/>
              </a:rPr>
              <a:t>อุปกรณ์ภายในตู้ควบคุม</a:t>
            </a:r>
            <a:endParaRPr lang="en-US" sz="3200" b="1" dirty="0">
              <a:latin typeface="TH SarabunPSK" pitchFamily="34" charset="-34"/>
              <a:cs typeface="TH SarabunPSK" pitchFamily="34" charset="-34"/>
            </a:endParaRPr>
          </a:p>
        </p:txBody>
      </p:sp>
      <p:pic>
        <p:nvPicPr>
          <p:cNvPr id="5" name="Picture 4" descr="C:\Users\SunZerO\AppData\Local\Temp\SNAGHTML29642b14.PN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381000" y="1066800"/>
            <a:ext cx="8458200" cy="5638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normAutofit/>
          </a:bodyPr>
          <a:lstStyle/>
          <a:p>
            <a:pPr algn="l"/>
            <a:r>
              <a:rPr lang="en-US" sz="2400" dirty="0" smtClean="0">
                <a:latin typeface="TH SarabunPSK" pitchFamily="34" charset="-34"/>
                <a:cs typeface="TH SarabunPSK" pitchFamily="34" charset="-34"/>
              </a:rPr>
              <a:t>8.</a:t>
            </a:r>
            <a:r>
              <a:rPr lang="th-TH" sz="2400" dirty="0" smtClean="0">
                <a:latin typeface="TH SarabunPSK" pitchFamily="34" charset="-34"/>
                <a:cs typeface="TH SarabunPSK" pitchFamily="34" charset="-34"/>
              </a:rPr>
              <a:t>ทำการเปิดโปรแกรม </a:t>
            </a:r>
            <a:r>
              <a:rPr lang="en-US" sz="2400" dirty="0" err="1" smtClean="0">
                <a:latin typeface="TH SarabunPSK" pitchFamily="34" charset="-34"/>
                <a:cs typeface="TH SarabunPSK" pitchFamily="34" charset="-34"/>
              </a:rPr>
              <a:t>Openvpn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โดยคลิ๊กขวาและเลือก </a:t>
            </a:r>
            <a:r>
              <a:rPr lang="en-US" sz="2400" dirty="0" smtClean="0">
                <a:latin typeface="TH SarabunPSK" pitchFamily="34" charset="-34"/>
                <a:cs typeface="TH SarabunPSK" pitchFamily="34" charset="-34"/>
              </a:rPr>
              <a:t>Run as administrator</a:t>
            </a:r>
            <a:endParaRPr lang="en-US" sz="2400" dirty="0">
              <a:latin typeface="TH SarabunPSK" pitchFamily="34" charset="-34"/>
              <a:cs typeface="TH SarabunPSK" pitchFamily="34" charset="-34"/>
            </a:endParaRPr>
          </a:p>
        </p:txBody>
      </p:sp>
      <p:pic>
        <p:nvPicPr>
          <p:cNvPr id="21506" name="Picture 2"/>
          <p:cNvPicPr>
            <a:picLocks noChangeAspect="1" noChangeArrowheads="1"/>
          </p:cNvPicPr>
          <p:nvPr/>
        </p:nvPicPr>
        <p:blipFill>
          <a:blip r:embed="rId2"/>
          <a:srcRect/>
          <a:stretch>
            <a:fillRect/>
          </a:stretch>
        </p:blipFill>
        <p:spPr bwMode="auto">
          <a:xfrm>
            <a:off x="2971800" y="1371600"/>
            <a:ext cx="3619500" cy="5000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latin typeface="TH SarabunPSK" pitchFamily="34" charset="-34"/>
                <a:cs typeface="TH SarabunPSK" pitchFamily="34" charset="-34"/>
              </a:rPr>
              <a:t>9.</a:t>
            </a:r>
            <a:r>
              <a:rPr lang="th-TH" sz="2400" dirty="0" smtClean="0">
                <a:latin typeface="TH SarabunPSK" pitchFamily="34" charset="-34"/>
                <a:cs typeface="TH SarabunPSK" pitchFamily="34" charset="-34"/>
              </a:rPr>
              <a:t>จะปรากฎ </a:t>
            </a:r>
            <a:r>
              <a:rPr lang="en-US" sz="2400" dirty="0" smtClean="0">
                <a:latin typeface="TH SarabunPSK" pitchFamily="34" charset="-34"/>
                <a:cs typeface="TH SarabunPSK" pitchFamily="34" charset="-34"/>
              </a:rPr>
              <a:t>icon      </a:t>
            </a:r>
            <a:r>
              <a:rPr lang="th-TH" sz="2400" dirty="0" smtClean="0">
                <a:latin typeface="TH SarabunPSK" pitchFamily="34" charset="-34"/>
                <a:cs typeface="TH SarabunPSK" pitchFamily="34" charset="-34"/>
              </a:rPr>
              <a:t>     ที่ด้านขวาล่างของจอคอมพิวเตอร์ของเรา</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จากนั้นเลือกการเชื่อมต่อโดยใช้</a:t>
            </a:r>
            <a:r>
              <a:rPr lang="en-US" sz="2400" dirty="0" smtClean="0">
                <a:latin typeface="TH SarabunPSK" pitchFamily="34" charset="-34"/>
                <a:cs typeface="TH SarabunPSK" pitchFamily="34" charset="-34"/>
              </a:rPr>
              <a:t> </a:t>
            </a:r>
            <a:r>
              <a:rPr lang="en-US" sz="2400" dirty="0" err="1" smtClean="0">
                <a:latin typeface="TH SarabunPSK" pitchFamily="34" charset="-34"/>
                <a:cs typeface="TH SarabunPSK" pitchFamily="34" charset="-34"/>
              </a:rPr>
              <a:t>config</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ชื่อ </a:t>
            </a:r>
            <a:r>
              <a:rPr lang="en-US" sz="2400" dirty="0" err="1" smtClean="0">
                <a:latin typeface="TH SarabunPSK" pitchFamily="34" charset="-34"/>
                <a:cs typeface="TH SarabunPSK" pitchFamily="34" charset="-34"/>
              </a:rPr>
              <a:t>eFive_DGR</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และกด </a:t>
            </a:r>
            <a:r>
              <a:rPr lang="en-US" sz="2400" dirty="0" smtClean="0">
                <a:latin typeface="TH SarabunPSK" pitchFamily="34" charset="-34"/>
                <a:cs typeface="TH SarabunPSK" pitchFamily="34" charset="-34"/>
              </a:rPr>
              <a:t>connect</a:t>
            </a:r>
            <a:r>
              <a:rPr lang="th-TH" sz="2400" dirty="0" smtClean="0">
                <a:latin typeface="TH SarabunPSK" pitchFamily="34" charset="-34"/>
                <a:cs typeface="TH SarabunPSK" pitchFamily="34" charset="-34"/>
              </a:rPr>
              <a:t> </a:t>
            </a:r>
            <a:r>
              <a:rPr lang="en-US" sz="2400" dirty="0" smtClean="0">
                <a:latin typeface="TH SarabunPSK" pitchFamily="34" charset="-34"/>
                <a:cs typeface="TH SarabunPSK" pitchFamily="34" charset="-34"/>
              </a:rPr>
              <a:t>(</a:t>
            </a:r>
            <a:r>
              <a:rPr lang="th-TH" sz="2400" dirty="0" smtClean="0">
                <a:latin typeface="TH SarabunPSK" pitchFamily="34" charset="-34"/>
                <a:cs typeface="TH SarabunPSK" pitchFamily="34" charset="-34"/>
              </a:rPr>
              <a:t>ถ้าใช้งาน </a:t>
            </a:r>
            <a:r>
              <a:rPr lang="en-US" sz="2400" dirty="0" smtClean="0">
                <a:latin typeface="TH SarabunPSK" pitchFamily="34" charset="-34"/>
                <a:cs typeface="TH SarabunPSK" pitchFamily="34" charset="-34"/>
              </a:rPr>
              <a:t>internet </a:t>
            </a:r>
            <a:r>
              <a:rPr lang="th-TH" sz="2400" dirty="0" smtClean="0">
                <a:latin typeface="TH SarabunPSK" pitchFamily="34" charset="-34"/>
                <a:cs typeface="TH SarabunPSK" pitchFamily="34" charset="-34"/>
              </a:rPr>
              <a:t>ด้วย </a:t>
            </a:r>
            <a:r>
              <a:rPr lang="en-US" sz="2400" dirty="0" smtClean="0">
                <a:latin typeface="TH SarabunPSK" pitchFamily="34" charset="-34"/>
                <a:cs typeface="TH SarabunPSK" pitchFamily="34" charset="-34"/>
              </a:rPr>
              <a:t>network </a:t>
            </a:r>
            <a:r>
              <a:rPr lang="th-TH" sz="2400" dirty="0" smtClean="0">
                <a:latin typeface="TH SarabunPSK" pitchFamily="34" charset="-34"/>
                <a:cs typeface="TH SarabunPSK" pitchFamily="34" charset="-34"/>
              </a:rPr>
              <a:t>ของกรมทรัพยากรน้ำบาดาลให้เลือก </a:t>
            </a:r>
            <a:r>
              <a:rPr lang="en-US" sz="2400" dirty="0" err="1" smtClean="0">
                <a:latin typeface="TH SarabunPSK" pitchFamily="34" charset="-34"/>
                <a:cs typeface="TH SarabunPSK" pitchFamily="34" charset="-34"/>
              </a:rPr>
              <a:t>eFive_DGR</a:t>
            </a:r>
            <a:r>
              <a:rPr lang="en-US" sz="2400" dirty="0" smtClean="0">
                <a:latin typeface="TH SarabunPSK" pitchFamily="34" charset="-34"/>
                <a:cs typeface="TH SarabunPSK" pitchFamily="34" charset="-34"/>
              </a:rPr>
              <a:t>-Copy </a:t>
            </a:r>
            <a:r>
              <a:rPr lang="th-TH" sz="2400" dirty="0" smtClean="0">
                <a:latin typeface="TH SarabunPSK" pitchFamily="34" charset="-34"/>
                <a:cs typeface="TH SarabunPSK" pitchFamily="34" charset="-34"/>
              </a:rPr>
              <a:t>แทน</a:t>
            </a:r>
            <a:r>
              <a:rPr lang="en-US" sz="2400" dirty="0" smtClean="0">
                <a:latin typeface="TH SarabunPSK" pitchFamily="34" charset="-34"/>
                <a:cs typeface="TH SarabunPSK" pitchFamily="34" charset="-34"/>
              </a:rPr>
              <a:t>)</a:t>
            </a:r>
            <a:endParaRPr lang="en-US" sz="2400" dirty="0">
              <a:latin typeface="TH SarabunPSK" pitchFamily="34" charset="-34"/>
              <a:cs typeface="TH SarabunPSK" pitchFamily="34" charset="-34"/>
            </a:endParaRPr>
          </a:p>
        </p:txBody>
      </p:sp>
      <p:pic>
        <p:nvPicPr>
          <p:cNvPr id="22530" name="Picture 2"/>
          <p:cNvPicPr>
            <a:picLocks noChangeAspect="1" noChangeArrowheads="1"/>
          </p:cNvPicPr>
          <p:nvPr/>
        </p:nvPicPr>
        <p:blipFill>
          <a:blip r:embed="rId2"/>
          <a:srcRect/>
          <a:stretch>
            <a:fillRect/>
          </a:stretch>
        </p:blipFill>
        <p:spPr bwMode="auto">
          <a:xfrm>
            <a:off x="1884807" y="142875"/>
            <a:ext cx="629793" cy="54292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1600200" y="2514600"/>
            <a:ext cx="6085211" cy="36576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algn="l"/>
            <a:r>
              <a:rPr lang="en-US" sz="2400" dirty="0" smtClean="0">
                <a:latin typeface="TH SarabunPSK" pitchFamily="34" charset="-34"/>
                <a:cs typeface="TH SarabunPSK" pitchFamily="34" charset="-34"/>
              </a:rPr>
              <a:t>10.</a:t>
            </a:r>
            <a:r>
              <a:rPr lang="th-TH" sz="2400" dirty="0" smtClean="0">
                <a:latin typeface="TH SarabunPSK" pitchFamily="34" charset="-34"/>
                <a:cs typeface="TH SarabunPSK" pitchFamily="34" charset="-34"/>
              </a:rPr>
              <a:t>จะปรากฎหน้าต่างให้ใส่ </a:t>
            </a:r>
            <a:r>
              <a:rPr lang="en-US" sz="2400" dirty="0" smtClean="0">
                <a:latin typeface="TH SarabunPSK" pitchFamily="34" charset="-34"/>
                <a:cs typeface="TH SarabunPSK" pitchFamily="34" charset="-34"/>
              </a:rPr>
              <a:t>Username </a:t>
            </a:r>
            <a:r>
              <a:rPr lang="th-TH" sz="2400" dirty="0" smtClean="0">
                <a:latin typeface="TH SarabunPSK" pitchFamily="34" charset="-34"/>
                <a:cs typeface="TH SarabunPSK" pitchFamily="34" charset="-34"/>
              </a:rPr>
              <a:t>และ </a:t>
            </a:r>
            <a:r>
              <a:rPr lang="en-US" sz="2400" dirty="0" smtClean="0">
                <a:latin typeface="TH SarabunPSK" pitchFamily="34" charset="-34"/>
                <a:cs typeface="TH SarabunPSK" pitchFamily="34" charset="-34"/>
              </a:rPr>
              <a:t>Password </a:t>
            </a:r>
            <a:r>
              <a:rPr lang="th-TH" sz="2400" dirty="0" smtClean="0">
                <a:latin typeface="TH SarabunPSK" pitchFamily="34" charset="-34"/>
                <a:cs typeface="TH SarabunPSK" pitchFamily="34" charset="-34"/>
              </a:rPr>
              <a:t>เมื่อใสเรียบร้อยแล้วให้กด </a:t>
            </a:r>
            <a:r>
              <a:rPr lang="en-US" sz="2400" dirty="0" smtClean="0">
                <a:latin typeface="TH SarabunPSK" pitchFamily="34" charset="-34"/>
                <a:cs typeface="TH SarabunPSK" pitchFamily="34" charset="-34"/>
              </a:rPr>
              <a:t>OK</a:t>
            </a:r>
            <a:endParaRPr lang="en-US" sz="2400" dirty="0">
              <a:latin typeface="TH SarabunPSK" pitchFamily="34" charset="-34"/>
              <a:cs typeface="TH SarabunPSK" pitchFamily="34" charset="-34"/>
            </a:endParaRPr>
          </a:p>
        </p:txBody>
      </p:sp>
      <p:pic>
        <p:nvPicPr>
          <p:cNvPr id="23554" name="Picture 2"/>
          <p:cNvPicPr>
            <a:picLocks noChangeAspect="1" noChangeArrowheads="1"/>
          </p:cNvPicPr>
          <p:nvPr/>
        </p:nvPicPr>
        <p:blipFill>
          <a:blip r:embed="rId2"/>
          <a:srcRect/>
          <a:stretch>
            <a:fillRect/>
          </a:stretch>
        </p:blipFill>
        <p:spPr bwMode="auto">
          <a:xfrm>
            <a:off x="1852613" y="1657350"/>
            <a:ext cx="5438775" cy="35433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2400" dirty="0" smtClean="0">
                <a:latin typeface="TH SarabunPSK" pitchFamily="34" charset="-34"/>
                <a:cs typeface="TH SarabunPSK" pitchFamily="34" charset="-34"/>
              </a:rPr>
              <a:t>11.</a:t>
            </a:r>
            <a:r>
              <a:rPr lang="th-TH" sz="2400" dirty="0" smtClean="0">
                <a:latin typeface="TH SarabunPSK" pitchFamily="34" charset="-34"/>
                <a:cs typeface="TH SarabunPSK" pitchFamily="34" charset="-34"/>
              </a:rPr>
              <a:t>โปรแกรมจะทำการเชื่อมต่อ </a:t>
            </a:r>
            <a:r>
              <a:rPr lang="en-US" sz="2400" dirty="0" smtClean="0">
                <a:latin typeface="TH SarabunPSK" pitchFamily="34" charset="-34"/>
                <a:cs typeface="TH SarabunPSK" pitchFamily="34" charset="-34"/>
              </a:rPr>
              <a:t>VPN </a:t>
            </a:r>
            <a:r>
              <a:rPr lang="th-TH" sz="2400" dirty="0" smtClean="0">
                <a:latin typeface="TH SarabunPSK" pitchFamily="34" charset="-34"/>
                <a:cs typeface="TH SarabunPSK" pitchFamily="34" charset="-34"/>
              </a:rPr>
              <a:t>ไปที่ </a:t>
            </a:r>
            <a:r>
              <a:rPr lang="en-US" sz="2400" dirty="0" err="1" smtClean="0">
                <a:latin typeface="TH SarabunPSK" pitchFamily="34" charset="-34"/>
                <a:cs typeface="TH SarabunPSK" pitchFamily="34" charset="-34"/>
              </a:rPr>
              <a:t>Openvpn</a:t>
            </a:r>
            <a:r>
              <a:rPr lang="en-US" sz="2400" dirty="0" smtClean="0">
                <a:latin typeface="TH SarabunPSK" pitchFamily="34" charset="-34"/>
                <a:cs typeface="TH SarabunPSK" pitchFamily="34" charset="-34"/>
              </a:rPr>
              <a:t> server </a:t>
            </a:r>
            <a:r>
              <a:rPr lang="th-TH" sz="2400" dirty="0" smtClean="0">
                <a:latin typeface="TH SarabunPSK" pitchFamily="34" charset="-34"/>
                <a:cs typeface="TH SarabunPSK" pitchFamily="34" charset="-34"/>
              </a:rPr>
              <a:t>ที่กรมทรัพยกรน้ำบาดาล โดยหากเชื่อมต่อสำเร็จเครื่องของเราจะได้ </a:t>
            </a:r>
            <a:r>
              <a:rPr lang="en-US" sz="2400" dirty="0" smtClean="0">
                <a:latin typeface="TH SarabunPSK" pitchFamily="34" charset="-34"/>
                <a:cs typeface="TH SarabunPSK" pitchFamily="34" charset="-34"/>
              </a:rPr>
              <a:t>VPN IP </a:t>
            </a:r>
            <a:r>
              <a:rPr lang="th-TH" sz="2400" dirty="0" smtClean="0">
                <a:latin typeface="TH SarabunPSK" pitchFamily="34" charset="-34"/>
                <a:cs typeface="TH SarabunPSK" pitchFamily="34" charset="-34"/>
              </a:rPr>
              <a:t>และไอคอนการเชื่อมต่อจะเป็นสีเขียว</a:t>
            </a:r>
            <a:endParaRPr lang="en-US" sz="2400" dirty="0">
              <a:latin typeface="TH SarabunPSK" pitchFamily="34" charset="-34"/>
              <a:cs typeface="TH SarabunPSK" pitchFamily="34" charset="-34"/>
            </a:endParaRPr>
          </a:p>
        </p:txBody>
      </p:sp>
      <p:pic>
        <p:nvPicPr>
          <p:cNvPr id="24578" name="Picture 2"/>
          <p:cNvPicPr>
            <a:picLocks noChangeAspect="1" noChangeArrowheads="1"/>
          </p:cNvPicPr>
          <p:nvPr/>
        </p:nvPicPr>
        <p:blipFill>
          <a:blip r:embed="rId2"/>
          <a:srcRect/>
          <a:stretch>
            <a:fillRect/>
          </a:stretch>
        </p:blipFill>
        <p:spPr bwMode="auto">
          <a:xfrm>
            <a:off x="1325011" y="1143000"/>
            <a:ext cx="6371189" cy="2514600"/>
          </a:xfrm>
          <a:prstGeom prst="rect">
            <a:avLst/>
          </a:prstGeom>
          <a:noFill/>
          <a:ln w="9525">
            <a:noFill/>
            <a:miter lim="800000"/>
            <a:headEnd/>
            <a:tailEnd/>
          </a:ln>
          <a:effectLst/>
        </p:spPr>
      </p:pic>
      <p:sp>
        <p:nvSpPr>
          <p:cNvPr id="6" name="Title 1"/>
          <p:cNvSpPr txBox="1">
            <a:spLocks/>
          </p:cNvSpPr>
          <p:nvPr/>
        </p:nvSpPr>
        <p:spPr>
          <a:xfrm>
            <a:off x="533400" y="3962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h-TH" sz="2400" b="0" i="0" u="none" strike="noStrike" kern="1200" cap="none" spc="0" normalizeH="0" baseline="0" noProof="0" dirty="0" smtClean="0">
                <a:ln>
                  <a:noFill/>
                </a:ln>
                <a:solidFill>
                  <a:schemeClr val="tx1"/>
                </a:solidFill>
                <a:effectLst/>
                <a:uLnTx/>
                <a:uFillTx/>
                <a:latin typeface="TH SarabunPSK" pitchFamily="34" charset="-34"/>
                <a:ea typeface="+mj-ea"/>
                <a:cs typeface="TH SarabunPSK" pitchFamily="34" charset="-34"/>
              </a:rPr>
              <a:t>	เพียงเท่านี้เราก็สามารถ </a:t>
            </a:r>
            <a:r>
              <a:rPr kumimoji="0" lang="en-US" sz="2400" b="0" i="0" u="none" strike="noStrike" kern="1200" cap="none" spc="0" normalizeH="0" baseline="0" noProof="0" dirty="0" smtClean="0">
                <a:ln>
                  <a:noFill/>
                </a:ln>
                <a:solidFill>
                  <a:schemeClr val="tx1"/>
                </a:solidFill>
                <a:effectLst/>
                <a:uLnTx/>
                <a:uFillTx/>
                <a:latin typeface="TH SarabunPSK" pitchFamily="34" charset="-34"/>
                <a:ea typeface="+mj-ea"/>
                <a:cs typeface="TH SarabunPSK" pitchFamily="34" charset="-34"/>
              </a:rPr>
              <a:t>remote </a:t>
            </a:r>
            <a:r>
              <a:rPr kumimoji="0" lang="th-TH" sz="2400" b="0" i="0" u="none" strike="noStrike" kern="1200" cap="none" spc="0" normalizeH="0" baseline="0" noProof="0" dirty="0" smtClean="0">
                <a:ln>
                  <a:noFill/>
                </a:ln>
                <a:solidFill>
                  <a:schemeClr val="tx1"/>
                </a:solidFill>
                <a:effectLst/>
                <a:uLnTx/>
                <a:uFillTx/>
                <a:latin typeface="TH SarabunPSK" pitchFamily="34" charset="-34"/>
                <a:ea typeface="+mj-ea"/>
                <a:cs typeface="TH SarabunPSK" pitchFamily="34" charset="-34"/>
              </a:rPr>
              <a:t>เข้ามาที่ </a:t>
            </a:r>
            <a:r>
              <a:rPr kumimoji="0" lang="en-US" sz="2400" b="0" i="0" u="none" strike="noStrike" kern="1200" cap="none" spc="0" normalizeH="0" baseline="0" noProof="0" dirty="0" smtClean="0">
                <a:ln>
                  <a:noFill/>
                </a:ln>
                <a:solidFill>
                  <a:schemeClr val="tx1"/>
                </a:solidFill>
                <a:effectLst/>
                <a:uLnTx/>
                <a:uFillTx/>
                <a:latin typeface="TH SarabunPSK" pitchFamily="34" charset="-34"/>
                <a:ea typeface="+mj-ea"/>
                <a:cs typeface="TH SarabunPSK" pitchFamily="34" charset="-34"/>
              </a:rPr>
              <a:t>server </a:t>
            </a:r>
            <a:r>
              <a:rPr kumimoji="0" lang="th-TH" sz="2400" b="0" i="0" u="none" strike="noStrike" kern="1200" cap="none" spc="0" normalizeH="0" baseline="0" noProof="0" dirty="0" smtClean="0">
                <a:ln>
                  <a:noFill/>
                </a:ln>
                <a:solidFill>
                  <a:schemeClr val="tx1"/>
                </a:solidFill>
                <a:effectLst/>
                <a:uLnTx/>
                <a:uFillTx/>
                <a:latin typeface="TH SarabunPSK" pitchFamily="34" charset="-34"/>
                <a:ea typeface="+mj-ea"/>
                <a:cs typeface="TH SarabunPSK" pitchFamily="34" charset="-34"/>
              </a:rPr>
              <a:t>และสถานีสนามจากทุกที่ที่สามารถใช้งาน </a:t>
            </a:r>
            <a:r>
              <a:rPr kumimoji="0" lang="en-US" sz="2400" b="0" i="0" u="none" strike="noStrike" kern="1200" cap="none" spc="0" normalizeH="0" baseline="0" noProof="0" dirty="0" smtClean="0">
                <a:ln>
                  <a:noFill/>
                </a:ln>
                <a:solidFill>
                  <a:schemeClr val="tx1"/>
                </a:solidFill>
                <a:effectLst/>
                <a:uLnTx/>
                <a:uFillTx/>
                <a:latin typeface="TH SarabunPSK" pitchFamily="34" charset="-34"/>
                <a:ea typeface="+mj-ea"/>
                <a:cs typeface="TH SarabunPSK" pitchFamily="34" charset="-34"/>
              </a:rPr>
              <a:t>internet </a:t>
            </a:r>
            <a:r>
              <a:rPr kumimoji="0" lang="th-TH" sz="2400" b="0" i="0" u="none" strike="noStrike" kern="1200" cap="none" spc="0" normalizeH="0" baseline="0" noProof="0" dirty="0" smtClean="0">
                <a:ln>
                  <a:noFill/>
                </a:ln>
                <a:solidFill>
                  <a:schemeClr val="tx1"/>
                </a:solidFill>
                <a:effectLst/>
                <a:uLnTx/>
                <a:uFillTx/>
                <a:latin typeface="TH SarabunPSK" pitchFamily="34" charset="-34"/>
                <a:ea typeface="+mj-ea"/>
                <a:cs typeface="TH SarabunPSK" pitchFamily="34" charset="-34"/>
              </a:rPr>
              <a:t>ได้แล้ว</a:t>
            </a:r>
            <a:endParaRPr kumimoji="0" lang="en-US" sz="2400" b="0" i="0" u="none" strike="noStrike" kern="1200" cap="none" spc="0" normalizeH="0" baseline="0" noProof="0" dirty="0">
              <a:ln>
                <a:noFill/>
              </a:ln>
              <a:solidFill>
                <a:schemeClr val="tx1"/>
              </a:solidFill>
              <a:effectLst/>
              <a:uLnTx/>
              <a:uFillTx/>
              <a:latin typeface="TH SarabunPSK" pitchFamily="34" charset="-34"/>
              <a:ea typeface="+mj-ea"/>
              <a:cs typeface="TH SarabunPSK" pitchFamily="34" charset="-3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0"/>
          </a:xfrm>
        </p:spPr>
        <p:txBody>
          <a:bodyPr>
            <a:normAutofit/>
          </a:bodyPr>
          <a:lstStyle/>
          <a:p>
            <a:pPr algn="l"/>
            <a:r>
              <a:rPr lang="th-TH" sz="2400" dirty="0" smtClean="0">
                <a:latin typeface="TH SarabunPSK" pitchFamily="34" charset="-34"/>
                <a:cs typeface="TH SarabunPSK" pitchFamily="34" charset="-34"/>
              </a:rPr>
              <a:t>โดยถ้าต้องการ </a:t>
            </a:r>
            <a:r>
              <a:rPr lang="en-US" sz="2400" dirty="0" smtClean="0">
                <a:latin typeface="TH SarabunPSK" pitchFamily="34" charset="-34"/>
                <a:cs typeface="TH SarabunPSK" pitchFamily="34" charset="-34"/>
              </a:rPr>
              <a:t>remote </a:t>
            </a:r>
            <a:r>
              <a:rPr lang="th-TH" sz="2400" dirty="0" smtClean="0">
                <a:latin typeface="TH SarabunPSK" pitchFamily="34" charset="-34"/>
                <a:cs typeface="TH SarabunPSK" pitchFamily="34" charset="-34"/>
              </a:rPr>
              <a:t>เข้าไปที่อุปกรณ์รวบรวมข้อมูลปลายทางพร้อมโมเด็มที่สถานีสนามก็เพียงเปิด </a:t>
            </a:r>
            <a:r>
              <a:rPr lang="en-US" sz="2400" dirty="0" smtClean="0">
                <a:latin typeface="TH SarabunPSK" pitchFamily="34" charset="-34"/>
                <a:cs typeface="TH SarabunPSK" pitchFamily="34" charset="-34"/>
              </a:rPr>
              <a:t>web browser </a:t>
            </a:r>
            <a:r>
              <a:rPr lang="th-TH" sz="2400" dirty="0" smtClean="0">
                <a:latin typeface="TH SarabunPSK" pitchFamily="34" charset="-34"/>
                <a:cs typeface="TH SarabunPSK" pitchFamily="34" charset="-34"/>
              </a:rPr>
              <a:t>ขึ้นมาและพิมพ์ </a:t>
            </a:r>
            <a:r>
              <a:rPr lang="en-US" sz="2400" dirty="0" smtClean="0">
                <a:latin typeface="TH SarabunPSK" pitchFamily="34" charset="-34"/>
                <a:cs typeface="TH SarabunPSK" pitchFamily="34" charset="-34"/>
              </a:rPr>
              <a:t>IP </a:t>
            </a:r>
            <a:r>
              <a:rPr lang="en-US" sz="2400" dirty="0" err="1" smtClean="0">
                <a:latin typeface="TH SarabunPSK" pitchFamily="34" charset="-34"/>
                <a:cs typeface="TH SarabunPSK" pitchFamily="34" charset="-34"/>
              </a:rPr>
              <a:t>sim</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ของสถานีสนามที่ต้องการรีโมท ก็จะสามารถเข้าไปตั้งค่าอุปกรณ์รวบรวมข้อมูลปลายทางพร้อมโมเด็มของสถานีสนามนั้นได้ทันที</a:t>
            </a:r>
            <a:r>
              <a:rPr lang="en-US" sz="2400" dirty="0" smtClean="0">
                <a:latin typeface="TH SarabunPSK" pitchFamily="34" charset="-34"/>
                <a:cs typeface="TH SarabunPSK" pitchFamily="34" charset="-34"/>
              </a:rPr>
              <a:t> </a:t>
            </a:r>
            <a:endParaRPr lang="en-US" sz="2400" dirty="0">
              <a:latin typeface="TH SarabunPSK" pitchFamily="34" charset="-34"/>
              <a:cs typeface="TH SarabunPSK" pitchFamily="34" charset="-34"/>
            </a:endParaRPr>
          </a:p>
        </p:txBody>
      </p:sp>
      <p:pic>
        <p:nvPicPr>
          <p:cNvPr id="25602" name="Picture 2"/>
          <p:cNvPicPr>
            <a:picLocks noChangeAspect="1" noChangeArrowheads="1"/>
          </p:cNvPicPr>
          <p:nvPr/>
        </p:nvPicPr>
        <p:blipFill>
          <a:blip r:embed="rId2"/>
          <a:srcRect/>
          <a:stretch>
            <a:fillRect/>
          </a:stretch>
        </p:blipFill>
        <p:spPr bwMode="auto">
          <a:xfrm>
            <a:off x="762000" y="2133600"/>
            <a:ext cx="7698561" cy="421481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3100" b="1" dirty="0" smtClean="0">
                <a:latin typeface="TH SarabunPSK" pitchFamily="34" charset="-34"/>
                <a:cs typeface="TH SarabunPSK" pitchFamily="34" charset="-34"/>
              </a:rPr>
              <a:t>2.</a:t>
            </a:r>
            <a:r>
              <a:rPr lang="th-TH" sz="3100" b="1" dirty="0" smtClean="0">
                <a:latin typeface="TH SarabunPSK" pitchFamily="34" charset="-34"/>
                <a:cs typeface="TH SarabunPSK" pitchFamily="34" charset="-34"/>
              </a:rPr>
              <a:t> การตรวจสอบและตั้งค่า </a:t>
            </a:r>
            <a:r>
              <a:rPr lang="en-US" sz="3100" b="1" dirty="0" err="1" smtClean="0">
                <a:latin typeface="TH SarabunPSK" pitchFamily="34" charset="-34"/>
                <a:cs typeface="TH SarabunPSK" pitchFamily="34" charset="-34"/>
              </a:rPr>
              <a:t>Ewon</a:t>
            </a:r>
            <a:r>
              <a:rPr lang="en-US" sz="3100" b="1" dirty="0" smtClean="0">
                <a:latin typeface="TH SarabunPSK" pitchFamily="34" charset="-34"/>
                <a:cs typeface="TH SarabunPSK" pitchFamily="34" charset="-34"/>
              </a:rPr>
              <a:t> </a:t>
            </a:r>
            <a:r>
              <a:rPr lang="en-US" sz="3100" b="1" dirty="0" err="1" smtClean="0">
                <a:latin typeface="TH SarabunPSK" pitchFamily="34" charset="-34"/>
                <a:cs typeface="TH SarabunPSK" pitchFamily="34" charset="-34"/>
              </a:rPr>
              <a:t>Flexy</a:t>
            </a:r>
            <a:r>
              <a:rPr lang="en-US" sz="3100" b="1" dirty="0" smtClean="0">
                <a:latin typeface="TH SarabunPSK" pitchFamily="34" charset="-34"/>
                <a:cs typeface="TH SarabunPSK" pitchFamily="34" charset="-34"/>
              </a:rPr>
              <a:t> </a:t>
            </a:r>
            <a:r>
              <a:rPr lang="th-TH" sz="3100" b="1" dirty="0" smtClean="0">
                <a:latin typeface="TH SarabunPSK" pitchFamily="34" charset="-34"/>
                <a:cs typeface="TH SarabunPSK" pitchFamily="34" charset="-34"/>
              </a:rPr>
              <a:t>ผ่านทาง tag </a:t>
            </a:r>
            <a:endParaRPr lang="en-US" sz="3100" b="1" dirty="0">
              <a:latin typeface="TH SarabunPSK" pitchFamily="34" charset="-34"/>
              <a:cs typeface="TH SarabunPSK" pitchFamily="34" charset="-34"/>
            </a:endParaRPr>
          </a:p>
        </p:txBody>
      </p:sp>
      <p:sp>
        <p:nvSpPr>
          <p:cNvPr id="3" name="Content Placeholder 2"/>
          <p:cNvSpPr>
            <a:spLocks noGrp="1"/>
          </p:cNvSpPr>
          <p:nvPr>
            <p:ph idx="1"/>
          </p:nvPr>
        </p:nvSpPr>
        <p:spPr>
          <a:xfrm>
            <a:off x="457200" y="1066800"/>
            <a:ext cx="8229600" cy="5059363"/>
          </a:xfrm>
        </p:spPr>
        <p:txBody>
          <a:bodyPr>
            <a:normAutofit/>
          </a:bodyPr>
          <a:lstStyle/>
          <a:p>
            <a:pPr>
              <a:buNone/>
            </a:pPr>
            <a:r>
              <a:rPr lang="th-TH"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ภายในของ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en-US" sz="2400" dirty="0" err="1" smtClean="0">
                <a:latin typeface="TH SarabunPSK" pitchFamily="34" charset="-34"/>
                <a:cs typeface="TH SarabunPSK" pitchFamily="34" charset="-34"/>
              </a:rPr>
              <a:t>flexy</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นั้น ใช้สำหรับรับค่าต่างๆ ที่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en-US" sz="2400" dirty="0" err="1" smtClean="0">
                <a:latin typeface="TH SarabunPSK" pitchFamily="34" charset="-34"/>
                <a:cs typeface="TH SarabunPSK" pitchFamily="34" charset="-34"/>
              </a:rPr>
              <a:t>flexy</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อ่านได้มาแสดง และนอกจากนี้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ยังสามารถใช้เพื่อตั้งค่าเพื่อปรับเปลี่ยนสูตรการคำนวณหรือเปลี่ยนแปลงรูปแบบการทำงานของโปรแกรมอีกด้วย โดยการเข้าไปดู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ภายใน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en-US" sz="2400" dirty="0" err="1" smtClean="0">
                <a:latin typeface="TH SarabunPSK" pitchFamily="34" charset="-34"/>
                <a:cs typeface="TH SarabunPSK" pitchFamily="34" charset="-34"/>
              </a:rPr>
              <a:t>flexy</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ทำได้โดย</a:t>
            </a:r>
          </a:p>
          <a:p>
            <a:pPr>
              <a:buNone/>
            </a:pPr>
            <a:r>
              <a:rPr lang="en-US" sz="2400" dirty="0" smtClean="0">
                <a:latin typeface="TH SarabunPSK" pitchFamily="34" charset="-34"/>
                <a:cs typeface="TH SarabunPSK" pitchFamily="34" charset="-34"/>
              </a:rPr>
              <a:t>1.</a:t>
            </a:r>
            <a:r>
              <a:rPr lang="th-TH" sz="2400" dirty="0" smtClean="0">
                <a:latin typeface="TH SarabunPSK" pitchFamily="34" charset="-34"/>
                <a:cs typeface="TH SarabunPSK" pitchFamily="34" charset="-34"/>
              </a:rPr>
              <a:t> คลิ๊กเลือก Values เพื่อเข้าไปตรวจสอบค่าและตั้งค่าของ tag ภายใน ewon</a:t>
            </a:r>
            <a:endParaRPr lang="th-TH" sz="2400" dirty="0" smtClean="0">
              <a:latin typeface="TH SarabunPSK" pitchFamily="34" charset="-34"/>
              <a:cs typeface="TH SarabunPSK" pitchFamily="34" charset="-34"/>
            </a:endParaRPr>
          </a:p>
          <a:p>
            <a:pPr>
              <a:buNone/>
            </a:pPr>
            <a:endParaRPr lang="en-US" sz="2400" dirty="0">
              <a:latin typeface="TH SarabunPSK" pitchFamily="34" charset="-34"/>
              <a:cs typeface="TH SarabunPSK" pitchFamily="34" charset="-34"/>
            </a:endParaRPr>
          </a:p>
        </p:txBody>
      </p:sp>
      <p:pic>
        <p:nvPicPr>
          <p:cNvPr id="4" name="Picture 3"/>
          <p:cNvPicPr/>
          <p:nvPr/>
        </p:nvPicPr>
        <p:blipFill>
          <a:blip r:embed="rId2"/>
          <a:srcRect/>
          <a:stretch>
            <a:fillRect/>
          </a:stretch>
        </p:blipFill>
        <p:spPr bwMode="auto">
          <a:xfrm>
            <a:off x="1219200" y="2819400"/>
            <a:ext cx="6781800" cy="3733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533400"/>
          </a:xfrm>
        </p:spPr>
        <p:txBody>
          <a:bodyPr/>
          <a:lstStyle/>
          <a:p>
            <a:pPr>
              <a:buNone/>
            </a:pPr>
            <a:r>
              <a:rPr lang="th-TH" sz="2400" dirty="0" smtClean="0">
                <a:latin typeface="TH SarabunPSK" pitchFamily="34" charset="-34"/>
                <a:cs typeface="TH SarabunPSK" pitchFamily="34" charset="-34"/>
              </a:rPr>
              <a:t>จะปรากฎหน้าจอแสดง tag ทั้งหมดที่อยู่ภายในตัว ewon ดังรูปด้านล่าง</a:t>
            </a:r>
            <a:endParaRPr lang="en-US" sz="2400" dirty="0" smtClean="0">
              <a:latin typeface="TH SarabunPSK" pitchFamily="34" charset="-34"/>
              <a:cs typeface="TH SarabunPSK" pitchFamily="34" charset="-34"/>
            </a:endParaRPr>
          </a:p>
          <a:p>
            <a:pPr>
              <a:buNone/>
            </a:pPr>
            <a:endParaRPr lang="en-US" dirty="0"/>
          </a:p>
        </p:txBody>
      </p:sp>
      <p:pic>
        <p:nvPicPr>
          <p:cNvPr id="4" name="Picture 3"/>
          <p:cNvPicPr/>
          <p:nvPr/>
        </p:nvPicPr>
        <p:blipFill>
          <a:blip r:embed="rId2"/>
          <a:srcRect/>
          <a:stretch>
            <a:fillRect/>
          </a:stretch>
        </p:blipFill>
        <p:spPr bwMode="auto">
          <a:xfrm>
            <a:off x="533400" y="1295400"/>
            <a:ext cx="8153400" cy="4953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l"/>
            <a:r>
              <a:rPr lang="th-TH" sz="2400" dirty="0" smtClean="0">
                <a:latin typeface="TH SarabunPSK" pitchFamily="34" charset="-34"/>
                <a:cs typeface="TH SarabunPSK" pitchFamily="34" charset="-34"/>
              </a:rPr>
              <a:t>โดย tag ต่างๆ ที่อยู่ในตัว ewon มีสามารถแบ่งออกได้เป็น </a:t>
            </a:r>
            <a:r>
              <a:rPr lang="en-US" sz="2400" dirty="0" smtClean="0">
                <a:latin typeface="TH SarabunPSK" pitchFamily="34" charset="-34"/>
                <a:cs typeface="TH SarabunPSK" pitchFamily="34" charset="-34"/>
              </a:rPr>
              <a:t>2 </a:t>
            </a:r>
            <a:r>
              <a:rPr lang="th-TH" sz="2400" dirty="0" smtClean="0">
                <a:latin typeface="TH SarabunPSK" pitchFamily="34" charset="-34"/>
                <a:cs typeface="TH SarabunPSK" pitchFamily="34" charset="-34"/>
              </a:rPr>
              <a:t>ชุด</a:t>
            </a:r>
            <a:r>
              <a:rPr lang="en-US" sz="2400" dirty="0" smtClean="0">
                <a:latin typeface="TH SarabunPSK" pitchFamily="34" charset="-34"/>
                <a:cs typeface="TH SarabunPSK" pitchFamily="34" charset="-34"/>
              </a:rPr>
              <a:t/>
            </a:r>
            <a:br>
              <a:rPr lang="en-US" sz="2400" dirty="0" smtClean="0">
                <a:latin typeface="TH SarabunPSK" pitchFamily="34" charset="-34"/>
                <a:cs typeface="TH SarabunPSK" pitchFamily="34" charset="-34"/>
              </a:rPr>
            </a:br>
            <a:r>
              <a:rPr lang="en-US" sz="2400" dirty="0" smtClean="0">
                <a:latin typeface="TH SarabunPSK" pitchFamily="34" charset="-34"/>
                <a:cs typeface="TH SarabunPSK" pitchFamily="34" charset="-34"/>
              </a:rPr>
              <a:t>1.tag </a:t>
            </a:r>
            <a:r>
              <a:rPr lang="th-TH" sz="2400" dirty="0" smtClean="0">
                <a:latin typeface="TH SarabunPSK" pitchFamily="34" charset="-34"/>
                <a:cs typeface="TH SarabunPSK" pitchFamily="34" charset="-34"/>
              </a:rPr>
              <a:t>สำหรับตรวจสอบและควบคุมระบบภายในตู้ควบคุม</a:t>
            </a:r>
            <a:r>
              <a:rPr lang="en-US" sz="2400" dirty="0" smtClean="0">
                <a:latin typeface="TH SarabunPSK" pitchFamily="34" charset="-34"/>
                <a:cs typeface="TH SarabunPSK" pitchFamily="34" charset="-34"/>
              </a:rPr>
              <a:t/>
            </a:r>
            <a:br>
              <a:rPr lang="en-US" sz="2400" dirty="0" smtClean="0">
                <a:latin typeface="TH SarabunPSK" pitchFamily="34" charset="-34"/>
                <a:cs typeface="TH SarabunPSK" pitchFamily="34" charset="-34"/>
              </a:rPr>
            </a:br>
            <a:endParaRPr lang="en-US" sz="2400" dirty="0"/>
          </a:p>
        </p:txBody>
      </p:sp>
      <p:graphicFrame>
        <p:nvGraphicFramePr>
          <p:cNvPr id="4" name="Table 3"/>
          <p:cNvGraphicFramePr>
            <a:graphicFrameLocks noGrp="1"/>
          </p:cNvGraphicFramePr>
          <p:nvPr/>
        </p:nvGraphicFramePr>
        <p:xfrm>
          <a:off x="2438400" y="1828800"/>
          <a:ext cx="4267200" cy="3509010"/>
        </p:xfrm>
        <a:graphic>
          <a:graphicData uri="http://schemas.openxmlformats.org/drawingml/2006/table">
            <a:tbl>
              <a:tblPr/>
              <a:tblGrid>
                <a:gridCol w="873156"/>
                <a:gridCol w="971739"/>
                <a:gridCol w="2422305"/>
              </a:tblGrid>
              <a:tr h="190500">
                <a:tc>
                  <a:txBody>
                    <a:bodyPr/>
                    <a:lstStyle/>
                    <a:p>
                      <a:pPr marL="0" marR="0">
                        <a:lnSpc>
                          <a:spcPct val="115000"/>
                        </a:lnSpc>
                        <a:spcBef>
                          <a:spcPts val="0"/>
                        </a:spcBef>
                        <a:spcAft>
                          <a:spcPts val="0"/>
                        </a:spcAft>
                      </a:pPr>
                      <a:r>
                        <a:rPr lang="en-US" sz="1600" dirty="0">
                          <a:solidFill>
                            <a:srgbClr val="000000"/>
                          </a:solidFill>
                          <a:latin typeface="TH SarabunPSK" pitchFamily="34" charset="-34"/>
                          <a:ea typeface="Times New Roman"/>
                          <a:cs typeface="TH SarabunPSK" pitchFamily="34" charset="-34"/>
                        </a:rPr>
                        <a:t>Digital</a:t>
                      </a:r>
                      <a:endParaRPr lang="en-US" sz="1600" dirty="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latin typeface="TH SarabunPSK" pitchFamily="34" charset="-34"/>
                          <a:ea typeface="Times New Roman"/>
                          <a:cs typeface="TH SarabunPSK" pitchFamily="34" charset="-34"/>
                        </a:rPr>
                        <a:t>tag address</a:t>
                      </a:r>
                      <a:endParaRPr lang="en-US" sz="160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dirty="0">
                          <a:solidFill>
                            <a:srgbClr val="000000"/>
                          </a:solidFill>
                          <a:latin typeface="TH SarabunPSK" pitchFamily="34" charset="-34"/>
                          <a:ea typeface="Times New Roman"/>
                          <a:cs typeface="TH SarabunPSK" pitchFamily="34" charset="-34"/>
                        </a:rPr>
                        <a:t>รายละเอียดของ</a:t>
                      </a:r>
                      <a:r>
                        <a:rPr lang="en-US" sz="1600" dirty="0">
                          <a:solidFill>
                            <a:srgbClr val="000000"/>
                          </a:solidFill>
                          <a:latin typeface="TH SarabunPSK" pitchFamily="34" charset="-34"/>
                          <a:ea typeface="Times New Roman"/>
                          <a:cs typeface="TH SarabunPSK" pitchFamily="34" charset="-34"/>
                        </a:rPr>
                        <a:t> tag</a:t>
                      </a:r>
                      <a:endParaRPr lang="en-US" sz="1600" dirty="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25">
                <a:tc>
                  <a:txBody>
                    <a:bodyPr/>
                    <a:lstStyle/>
                    <a:p>
                      <a:pPr marL="0" marR="0">
                        <a:lnSpc>
                          <a:spcPct val="115000"/>
                        </a:lnSpc>
                        <a:spcBef>
                          <a:spcPts val="0"/>
                        </a:spcBef>
                        <a:spcAft>
                          <a:spcPts val="0"/>
                        </a:spcAft>
                      </a:pPr>
                      <a:r>
                        <a:rPr lang="en-US" sz="1600">
                          <a:solidFill>
                            <a:srgbClr val="000000"/>
                          </a:solidFill>
                          <a:latin typeface="TH SarabunPSK" pitchFamily="34" charset="-34"/>
                          <a:ea typeface="Times New Roman"/>
                          <a:cs typeface="TH SarabunPSK" pitchFamily="34" charset="-34"/>
                        </a:rPr>
                        <a:t>alarm_door</a:t>
                      </a:r>
                      <a:endParaRPr lang="en-US" sz="160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latin typeface="TH SarabunPSK" pitchFamily="34" charset="-34"/>
                          <a:ea typeface="Times New Roman"/>
                          <a:cs typeface="TH SarabunPSK" pitchFamily="34" charset="-34"/>
                        </a:rPr>
                        <a:t>10001</a:t>
                      </a:r>
                      <a:endParaRPr lang="en-US" sz="160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dirty="0">
                          <a:solidFill>
                            <a:srgbClr val="000000"/>
                          </a:solidFill>
                          <a:latin typeface="TH SarabunPSK" pitchFamily="34" charset="-34"/>
                          <a:ea typeface="Times New Roman"/>
                          <a:cs typeface="TH SarabunPSK" pitchFamily="34" charset="-34"/>
                        </a:rPr>
                        <a:t>สถานะของประตูตู้ควบคุม</a:t>
                      </a:r>
                      <a:r>
                        <a:rPr lang="en-US" sz="1600" dirty="0">
                          <a:solidFill>
                            <a:srgbClr val="000000"/>
                          </a:solidFill>
                          <a:latin typeface="TH SarabunPSK" pitchFamily="34" charset="-34"/>
                          <a:ea typeface="Times New Roman"/>
                          <a:cs typeface="TH SarabunPSK" pitchFamily="34" charset="-34"/>
                        </a:rPr>
                        <a:t> </a:t>
                      </a:r>
                      <a:br>
                        <a:rPr lang="en-US" sz="1600" dirty="0">
                          <a:solidFill>
                            <a:srgbClr val="000000"/>
                          </a:solidFill>
                          <a:latin typeface="TH SarabunPSK" pitchFamily="34" charset="-34"/>
                          <a:ea typeface="Times New Roman"/>
                          <a:cs typeface="TH SarabunPSK" pitchFamily="34" charset="-34"/>
                        </a:rPr>
                      </a:br>
                      <a:r>
                        <a:rPr lang="en-US" sz="1600" dirty="0">
                          <a:solidFill>
                            <a:srgbClr val="000000"/>
                          </a:solidFill>
                          <a:latin typeface="TH SarabunPSK" pitchFamily="34" charset="-34"/>
                          <a:ea typeface="Times New Roman"/>
                          <a:cs typeface="TH SarabunPSK" pitchFamily="34" charset="-34"/>
                        </a:rPr>
                        <a:t>0 </a:t>
                      </a:r>
                      <a:r>
                        <a:rPr lang="th-TH" sz="1600" dirty="0">
                          <a:solidFill>
                            <a:srgbClr val="000000"/>
                          </a:solidFill>
                          <a:latin typeface="TH SarabunPSK" pitchFamily="34" charset="-34"/>
                          <a:ea typeface="Times New Roman"/>
                          <a:cs typeface="TH SarabunPSK" pitchFamily="34" charset="-34"/>
                        </a:rPr>
                        <a:t>คือ ปิด</a:t>
                      </a:r>
                      <a:r>
                        <a:rPr lang="en-US" sz="1600" dirty="0">
                          <a:solidFill>
                            <a:srgbClr val="000000"/>
                          </a:solidFill>
                          <a:latin typeface="TH SarabunPSK" pitchFamily="34" charset="-34"/>
                          <a:ea typeface="Times New Roman"/>
                          <a:cs typeface="TH SarabunPSK" pitchFamily="34" charset="-34"/>
                        </a:rPr>
                        <a:t>, 1 </a:t>
                      </a:r>
                      <a:r>
                        <a:rPr lang="th-TH" sz="1600" dirty="0">
                          <a:solidFill>
                            <a:srgbClr val="000000"/>
                          </a:solidFill>
                          <a:latin typeface="TH SarabunPSK" pitchFamily="34" charset="-34"/>
                          <a:ea typeface="Times New Roman"/>
                          <a:cs typeface="TH SarabunPSK" pitchFamily="34" charset="-34"/>
                        </a:rPr>
                        <a:t>คือ เปิด</a:t>
                      </a:r>
                      <a:endParaRPr lang="en-US" sz="1600" dirty="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850">
                <a:tc>
                  <a:txBody>
                    <a:bodyPr/>
                    <a:lstStyle/>
                    <a:p>
                      <a:pPr marL="0" marR="0">
                        <a:lnSpc>
                          <a:spcPct val="115000"/>
                        </a:lnSpc>
                        <a:spcBef>
                          <a:spcPts val="0"/>
                        </a:spcBef>
                        <a:spcAft>
                          <a:spcPts val="0"/>
                        </a:spcAft>
                      </a:pPr>
                      <a:r>
                        <a:rPr lang="en-US" sz="1600">
                          <a:solidFill>
                            <a:srgbClr val="000000"/>
                          </a:solidFill>
                          <a:latin typeface="TH SarabunPSK" pitchFamily="34" charset="-34"/>
                          <a:ea typeface="Times New Roman"/>
                          <a:cs typeface="TH SarabunPSK" pitchFamily="34" charset="-34"/>
                        </a:rPr>
                        <a:t>on_24V</a:t>
                      </a:r>
                      <a:endParaRPr lang="en-US" sz="160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latin typeface="TH SarabunPSK" pitchFamily="34" charset="-34"/>
                          <a:ea typeface="Times New Roman"/>
                          <a:cs typeface="TH SarabunPSK" pitchFamily="34" charset="-34"/>
                        </a:rPr>
                        <a:t>10002</a:t>
                      </a:r>
                      <a:endParaRPr lang="en-US" sz="160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dirty="0">
                          <a:solidFill>
                            <a:srgbClr val="000000"/>
                          </a:solidFill>
                          <a:latin typeface="TH SarabunPSK" pitchFamily="34" charset="-34"/>
                          <a:ea typeface="Times New Roman"/>
                          <a:cs typeface="TH SarabunPSK" pitchFamily="34" charset="-34"/>
                        </a:rPr>
                        <a:t>ใช้สำหรับสั่งให้ตัวแปลงไฟ </a:t>
                      </a:r>
                      <a:r>
                        <a:rPr lang="en-US" sz="1600" dirty="0">
                          <a:solidFill>
                            <a:srgbClr val="000000"/>
                          </a:solidFill>
                          <a:latin typeface="TH SarabunPSK" pitchFamily="34" charset="-34"/>
                          <a:ea typeface="Times New Roman"/>
                          <a:cs typeface="TH SarabunPSK" pitchFamily="34" charset="-34"/>
                        </a:rPr>
                        <a:t>12 </a:t>
                      </a:r>
                      <a:r>
                        <a:rPr lang="en-US" sz="1600" dirty="0" err="1">
                          <a:solidFill>
                            <a:srgbClr val="000000"/>
                          </a:solidFill>
                          <a:latin typeface="TH SarabunPSK" pitchFamily="34" charset="-34"/>
                          <a:ea typeface="Times New Roman"/>
                          <a:cs typeface="TH SarabunPSK" pitchFamily="34" charset="-34"/>
                        </a:rPr>
                        <a:t>Vdc</a:t>
                      </a:r>
                      <a:r>
                        <a:rPr lang="en-US" sz="1600" dirty="0">
                          <a:solidFill>
                            <a:srgbClr val="000000"/>
                          </a:solidFill>
                          <a:latin typeface="TH SarabunPSK" pitchFamily="34" charset="-34"/>
                          <a:ea typeface="Times New Roman"/>
                          <a:cs typeface="TH SarabunPSK" pitchFamily="34" charset="-34"/>
                        </a:rPr>
                        <a:t> to 24 </a:t>
                      </a:r>
                      <a:r>
                        <a:rPr lang="en-US" sz="1600" dirty="0" err="1">
                          <a:solidFill>
                            <a:srgbClr val="000000"/>
                          </a:solidFill>
                          <a:latin typeface="TH SarabunPSK" pitchFamily="34" charset="-34"/>
                          <a:ea typeface="Times New Roman"/>
                          <a:cs typeface="TH SarabunPSK" pitchFamily="34" charset="-34"/>
                        </a:rPr>
                        <a:t>Vdc</a:t>
                      </a:r>
                      <a:r>
                        <a:rPr lang="en-US" sz="1600" dirty="0">
                          <a:solidFill>
                            <a:srgbClr val="000000"/>
                          </a:solidFill>
                          <a:latin typeface="TH SarabunPSK" pitchFamily="34" charset="-34"/>
                          <a:ea typeface="Times New Roman"/>
                          <a:cs typeface="TH SarabunPSK" pitchFamily="34" charset="-34"/>
                        </a:rPr>
                        <a:t> </a:t>
                      </a:r>
                      <a:r>
                        <a:rPr lang="th-TH" sz="1600" dirty="0">
                          <a:solidFill>
                            <a:srgbClr val="000000"/>
                          </a:solidFill>
                          <a:latin typeface="TH SarabunPSK" pitchFamily="34" charset="-34"/>
                          <a:ea typeface="Times New Roman"/>
                          <a:cs typeface="TH SarabunPSK" pitchFamily="34" charset="-34"/>
                        </a:rPr>
                        <a:t>ทำงานเพื่อเลี้ยงพัดลมและจอแสดงผล</a:t>
                      </a:r>
                      <a:endParaRPr lang="en-US" sz="1600" dirty="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15000"/>
                        </a:lnSpc>
                        <a:spcBef>
                          <a:spcPts val="0"/>
                        </a:spcBef>
                        <a:spcAft>
                          <a:spcPts val="0"/>
                        </a:spcAft>
                      </a:pPr>
                      <a:r>
                        <a:rPr lang="en-US" sz="1600">
                          <a:solidFill>
                            <a:srgbClr val="000000"/>
                          </a:solidFill>
                          <a:latin typeface="TH SarabunPSK" pitchFamily="34" charset="-34"/>
                          <a:ea typeface="Times New Roman"/>
                          <a:cs typeface="TH SarabunPSK" pitchFamily="34" charset="-34"/>
                        </a:rPr>
                        <a:t>switch_cctv</a:t>
                      </a:r>
                      <a:endParaRPr lang="en-US" sz="160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latin typeface="TH SarabunPSK" pitchFamily="34" charset="-34"/>
                          <a:ea typeface="Times New Roman"/>
                          <a:cs typeface="TH SarabunPSK" pitchFamily="34" charset="-34"/>
                        </a:rPr>
                        <a:t>10003</a:t>
                      </a:r>
                      <a:endParaRPr lang="en-US" sz="160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dirty="0">
                          <a:solidFill>
                            <a:srgbClr val="000000"/>
                          </a:solidFill>
                          <a:latin typeface="TH SarabunPSK" pitchFamily="34" charset="-34"/>
                          <a:ea typeface="Times New Roman"/>
                          <a:cs typeface="TH SarabunPSK" pitchFamily="34" charset="-34"/>
                        </a:rPr>
                        <a:t>สั่งเปิด/ปิด กล้อง</a:t>
                      </a:r>
                      <a:r>
                        <a:rPr lang="en-US" sz="1600" dirty="0">
                          <a:solidFill>
                            <a:srgbClr val="000000"/>
                          </a:solidFill>
                          <a:latin typeface="TH SarabunPSK" pitchFamily="34" charset="-34"/>
                          <a:ea typeface="Times New Roman"/>
                          <a:cs typeface="TH SarabunPSK" pitchFamily="34" charset="-34"/>
                        </a:rPr>
                        <a:t/>
                      </a:r>
                      <a:br>
                        <a:rPr lang="en-US" sz="1600" dirty="0">
                          <a:solidFill>
                            <a:srgbClr val="000000"/>
                          </a:solidFill>
                          <a:latin typeface="TH SarabunPSK" pitchFamily="34" charset="-34"/>
                          <a:ea typeface="Times New Roman"/>
                          <a:cs typeface="TH SarabunPSK" pitchFamily="34" charset="-34"/>
                        </a:rPr>
                      </a:br>
                      <a:r>
                        <a:rPr lang="en-US" sz="1600" dirty="0">
                          <a:solidFill>
                            <a:srgbClr val="000000"/>
                          </a:solidFill>
                          <a:latin typeface="TH SarabunPSK" pitchFamily="34" charset="-34"/>
                          <a:ea typeface="Times New Roman"/>
                          <a:cs typeface="TH SarabunPSK" pitchFamily="34" charset="-34"/>
                        </a:rPr>
                        <a:t>0 </a:t>
                      </a:r>
                      <a:r>
                        <a:rPr lang="th-TH" sz="1600" dirty="0">
                          <a:solidFill>
                            <a:srgbClr val="000000"/>
                          </a:solidFill>
                          <a:latin typeface="TH SarabunPSK" pitchFamily="34" charset="-34"/>
                          <a:ea typeface="Times New Roman"/>
                          <a:cs typeface="TH SarabunPSK" pitchFamily="34" charset="-34"/>
                        </a:rPr>
                        <a:t>คือปิดกล้อง</a:t>
                      </a:r>
                      <a:r>
                        <a:rPr lang="en-US" sz="1600" dirty="0">
                          <a:solidFill>
                            <a:srgbClr val="000000"/>
                          </a:solidFill>
                          <a:latin typeface="TH SarabunPSK" pitchFamily="34" charset="-34"/>
                          <a:ea typeface="Times New Roman"/>
                          <a:cs typeface="TH SarabunPSK" pitchFamily="34" charset="-34"/>
                        </a:rPr>
                        <a:t>,1</a:t>
                      </a:r>
                      <a:r>
                        <a:rPr lang="th-TH" sz="1600" dirty="0">
                          <a:solidFill>
                            <a:srgbClr val="000000"/>
                          </a:solidFill>
                          <a:latin typeface="TH SarabunPSK" pitchFamily="34" charset="-34"/>
                          <a:ea typeface="Times New Roman"/>
                          <a:cs typeface="TH SarabunPSK" pitchFamily="34" charset="-34"/>
                        </a:rPr>
                        <a:t>คือเปิดกล้อง</a:t>
                      </a:r>
                      <a:endParaRPr lang="en-US" sz="1600" dirty="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marL="0" marR="0">
                        <a:lnSpc>
                          <a:spcPct val="115000"/>
                        </a:lnSpc>
                        <a:spcBef>
                          <a:spcPts val="0"/>
                        </a:spcBef>
                        <a:spcAft>
                          <a:spcPts val="0"/>
                        </a:spcAft>
                      </a:pPr>
                      <a:r>
                        <a:rPr lang="en-US" sz="1600">
                          <a:solidFill>
                            <a:srgbClr val="000000"/>
                          </a:solidFill>
                          <a:latin typeface="TH SarabunPSK" pitchFamily="34" charset="-34"/>
                          <a:ea typeface="Times New Roman"/>
                          <a:cs typeface="TH SarabunPSK" pitchFamily="34" charset="-34"/>
                        </a:rPr>
                        <a:t>R_display</a:t>
                      </a:r>
                      <a:endParaRPr lang="en-US" sz="160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latin typeface="TH SarabunPSK" pitchFamily="34" charset="-34"/>
                          <a:ea typeface="Times New Roman"/>
                          <a:cs typeface="TH SarabunPSK" pitchFamily="34" charset="-34"/>
                        </a:rPr>
                        <a:t>10004</a:t>
                      </a:r>
                      <a:endParaRPr lang="en-US" sz="160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dirty="0">
                          <a:solidFill>
                            <a:srgbClr val="000000"/>
                          </a:solidFill>
                          <a:latin typeface="TH SarabunPSK" pitchFamily="34" charset="-34"/>
                          <a:ea typeface="Times New Roman"/>
                          <a:cs typeface="TH SarabunPSK" pitchFamily="34" charset="-34"/>
                        </a:rPr>
                        <a:t>สั่งเปิด/ปิด จอแสดงผล</a:t>
                      </a:r>
                      <a:r>
                        <a:rPr lang="en-US" sz="1600" dirty="0">
                          <a:solidFill>
                            <a:srgbClr val="000000"/>
                          </a:solidFill>
                          <a:latin typeface="TH SarabunPSK" pitchFamily="34" charset="-34"/>
                          <a:ea typeface="Times New Roman"/>
                          <a:cs typeface="TH SarabunPSK" pitchFamily="34" charset="-34"/>
                        </a:rPr>
                        <a:t/>
                      </a:r>
                      <a:br>
                        <a:rPr lang="en-US" sz="1600" dirty="0">
                          <a:solidFill>
                            <a:srgbClr val="000000"/>
                          </a:solidFill>
                          <a:latin typeface="TH SarabunPSK" pitchFamily="34" charset="-34"/>
                          <a:ea typeface="Times New Roman"/>
                          <a:cs typeface="TH SarabunPSK" pitchFamily="34" charset="-34"/>
                        </a:rPr>
                      </a:br>
                      <a:r>
                        <a:rPr lang="en-US" sz="1600" dirty="0">
                          <a:solidFill>
                            <a:srgbClr val="000000"/>
                          </a:solidFill>
                          <a:latin typeface="TH SarabunPSK" pitchFamily="34" charset="-34"/>
                          <a:ea typeface="Times New Roman"/>
                          <a:cs typeface="TH SarabunPSK" pitchFamily="34" charset="-34"/>
                        </a:rPr>
                        <a:t>0 </a:t>
                      </a:r>
                      <a:r>
                        <a:rPr lang="th-TH" sz="1600" dirty="0">
                          <a:solidFill>
                            <a:srgbClr val="000000"/>
                          </a:solidFill>
                          <a:latin typeface="TH SarabunPSK" pitchFamily="34" charset="-34"/>
                          <a:ea typeface="Times New Roman"/>
                          <a:cs typeface="TH SarabunPSK" pitchFamily="34" charset="-34"/>
                        </a:rPr>
                        <a:t>คือปิดจอแสดงผล</a:t>
                      </a:r>
                      <a:r>
                        <a:rPr lang="en-US" sz="1600" dirty="0">
                          <a:solidFill>
                            <a:srgbClr val="000000"/>
                          </a:solidFill>
                          <a:latin typeface="TH SarabunPSK" pitchFamily="34" charset="-34"/>
                          <a:ea typeface="Times New Roman"/>
                          <a:cs typeface="TH SarabunPSK" pitchFamily="34" charset="-34"/>
                        </a:rPr>
                        <a:t>,</a:t>
                      </a:r>
                      <a:br>
                        <a:rPr lang="en-US" sz="1600" dirty="0">
                          <a:solidFill>
                            <a:srgbClr val="000000"/>
                          </a:solidFill>
                          <a:latin typeface="TH SarabunPSK" pitchFamily="34" charset="-34"/>
                          <a:ea typeface="Times New Roman"/>
                          <a:cs typeface="TH SarabunPSK" pitchFamily="34" charset="-34"/>
                        </a:rPr>
                      </a:br>
                      <a:r>
                        <a:rPr lang="en-US" sz="1600" dirty="0">
                          <a:solidFill>
                            <a:srgbClr val="000000"/>
                          </a:solidFill>
                          <a:latin typeface="TH SarabunPSK" pitchFamily="34" charset="-34"/>
                          <a:ea typeface="Times New Roman"/>
                          <a:cs typeface="TH SarabunPSK" pitchFamily="34" charset="-34"/>
                        </a:rPr>
                        <a:t>1 </a:t>
                      </a:r>
                      <a:r>
                        <a:rPr lang="th-TH" sz="1600" dirty="0">
                          <a:solidFill>
                            <a:srgbClr val="000000"/>
                          </a:solidFill>
                          <a:latin typeface="TH SarabunPSK" pitchFamily="34" charset="-34"/>
                          <a:ea typeface="Times New Roman"/>
                          <a:cs typeface="TH SarabunPSK" pitchFamily="34" charset="-34"/>
                        </a:rPr>
                        <a:t>คือเปิดจอแสดงผล</a:t>
                      </a:r>
                      <a:endParaRPr lang="en-US" sz="1600" dirty="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15000"/>
                        </a:lnSpc>
                        <a:spcBef>
                          <a:spcPts val="0"/>
                        </a:spcBef>
                        <a:spcAft>
                          <a:spcPts val="0"/>
                        </a:spcAft>
                      </a:pPr>
                      <a:r>
                        <a:rPr lang="en-US" sz="1600">
                          <a:solidFill>
                            <a:srgbClr val="000000"/>
                          </a:solidFill>
                          <a:latin typeface="TH SarabunPSK" pitchFamily="34" charset="-34"/>
                          <a:ea typeface="Times New Roman"/>
                          <a:cs typeface="TH SarabunPSK" pitchFamily="34" charset="-34"/>
                        </a:rPr>
                        <a:t>ntp_display</a:t>
                      </a:r>
                      <a:endParaRPr lang="en-US" sz="160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solidFill>
                            <a:srgbClr val="000000"/>
                          </a:solidFill>
                          <a:latin typeface="TH SarabunPSK" pitchFamily="34" charset="-34"/>
                          <a:ea typeface="Times New Roman"/>
                          <a:cs typeface="TH SarabunPSK" pitchFamily="34" charset="-34"/>
                        </a:rPr>
                        <a:t>10005</a:t>
                      </a:r>
                      <a:endParaRPr lang="en-US" sz="160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dirty="0">
                          <a:solidFill>
                            <a:srgbClr val="000000"/>
                          </a:solidFill>
                          <a:latin typeface="TH SarabunPSK" pitchFamily="34" charset="-34"/>
                          <a:ea typeface="Times New Roman"/>
                          <a:cs typeface="TH SarabunPSK" pitchFamily="34" charset="-34"/>
                        </a:rPr>
                        <a:t>ใช้สั่งให้จอแสดงผลปรับค่าเวลาของจอให้ตรงกับ</a:t>
                      </a:r>
                      <a:r>
                        <a:rPr lang="en-US" sz="1600" dirty="0">
                          <a:solidFill>
                            <a:srgbClr val="000000"/>
                          </a:solidFill>
                          <a:latin typeface="TH SarabunPSK" pitchFamily="34" charset="-34"/>
                          <a:ea typeface="Times New Roman"/>
                          <a:cs typeface="TH SarabunPSK" pitchFamily="34" charset="-34"/>
                        </a:rPr>
                        <a:t> </a:t>
                      </a:r>
                      <a:r>
                        <a:rPr lang="en-US" sz="1600" dirty="0" err="1">
                          <a:solidFill>
                            <a:srgbClr val="000000"/>
                          </a:solidFill>
                          <a:latin typeface="TH SarabunPSK" pitchFamily="34" charset="-34"/>
                          <a:ea typeface="Times New Roman"/>
                          <a:cs typeface="TH SarabunPSK" pitchFamily="34" charset="-34"/>
                        </a:rPr>
                        <a:t>ewon</a:t>
                      </a:r>
                      <a:endParaRPr lang="en-US" sz="1600" dirty="0">
                        <a:latin typeface="TH SarabunPSK" pitchFamily="34" charset="-34"/>
                        <a:ea typeface="Calibri"/>
                        <a:cs typeface="TH SarabunPSK" pitchFamily="34" charset="-34"/>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66800" y="726719"/>
          <a:ext cx="7086600" cy="5293081"/>
        </p:xfrm>
        <a:graphic>
          <a:graphicData uri="http://schemas.openxmlformats.org/drawingml/2006/table">
            <a:tbl>
              <a:tblPr/>
              <a:tblGrid>
                <a:gridCol w="1351667"/>
                <a:gridCol w="1370977"/>
                <a:gridCol w="1255121"/>
                <a:gridCol w="3108835"/>
              </a:tblGrid>
              <a:tr h="297550">
                <a:tc>
                  <a:txBody>
                    <a:bodyPr/>
                    <a:lstStyle/>
                    <a:p>
                      <a:pPr marL="0" marR="0">
                        <a:lnSpc>
                          <a:spcPct val="115000"/>
                        </a:lnSpc>
                        <a:spcBef>
                          <a:spcPts val="0"/>
                        </a:spcBef>
                        <a:spcAft>
                          <a:spcPts val="0"/>
                        </a:spcAft>
                      </a:pPr>
                      <a:r>
                        <a:rPr lang="en-US" sz="1600" dirty="0">
                          <a:solidFill>
                            <a:srgbClr val="000000"/>
                          </a:solidFill>
                          <a:latin typeface="TH SarabunPSK"/>
                          <a:ea typeface="Times New Roman"/>
                          <a:cs typeface="Cordia New"/>
                        </a:rPr>
                        <a:t>analog</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tag address</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tag type</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a:solidFill>
                            <a:srgbClr val="000000"/>
                          </a:solidFill>
                          <a:latin typeface="Calibri"/>
                          <a:ea typeface="Times New Roman"/>
                          <a:cs typeface="TH SarabunPSK"/>
                        </a:rPr>
                        <a:t>รายละเอียดของ</a:t>
                      </a:r>
                      <a:r>
                        <a:rPr lang="en-US" sz="1600">
                          <a:solidFill>
                            <a:srgbClr val="000000"/>
                          </a:solidFill>
                          <a:latin typeface="TH SarabunPSK"/>
                          <a:ea typeface="Times New Roman"/>
                          <a:cs typeface="Cordia New"/>
                        </a:rPr>
                        <a:t> tag</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101">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Batt_level</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latin typeface="TH SarabunPSK"/>
                          <a:ea typeface="Times New Roman"/>
                          <a:cs typeface="Cordia New"/>
                        </a:rPr>
                        <a:t>40001</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float</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dirty="0">
                          <a:solidFill>
                            <a:srgbClr val="000000"/>
                          </a:solidFill>
                          <a:latin typeface="Calibri"/>
                          <a:ea typeface="Times New Roman"/>
                          <a:cs typeface="TH SarabunPSK"/>
                        </a:rPr>
                        <a:t>ใช้สำหรับตรวสอบแรงดันของแบตเตอรี่ที่อยู่ในตู้ควบคุม</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489">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signal_dBm</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latin typeface="TH SarabunPSK"/>
                          <a:ea typeface="Times New Roman"/>
                          <a:cs typeface="Cordia New"/>
                        </a:rPr>
                        <a:t>40009</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float</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a:solidFill>
                            <a:srgbClr val="000000"/>
                          </a:solidFill>
                          <a:latin typeface="Calibri"/>
                          <a:ea typeface="Times New Roman"/>
                          <a:cs typeface="TH SarabunPSK"/>
                        </a:rPr>
                        <a:t>ใช้สำหรับตรวสอบสัญญาณ </a:t>
                      </a:r>
                      <a:r>
                        <a:rPr lang="en-US" sz="1600">
                          <a:solidFill>
                            <a:srgbClr val="000000"/>
                          </a:solidFill>
                          <a:latin typeface="TH SarabunPSK"/>
                          <a:ea typeface="Times New Roman"/>
                          <a:cs typeface="Cordia New"/>
                        </a:rPr>
                        <a:t>Cellular </a:t>
                      </a:r>
                      <a:r>
                        <a:rPr lang="th-TH" sz="1600">
                          <a:solidFill>
                            <a:srgbClr val="000000"/>
                          </a:solidFill>
                          <a:latin typeface="TH SarabunPSK"/>
                          <a:ea typeface="Times New Roman"/>
                          <a:cs typeface="Cordia New"/>
                        </a:rPr>
                        <a:t>ในขณะนั้น</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182">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HourNOW</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latin typeface="TH SarabunPSK"/>
                          <a:ea typeface="Times New Roman"/>
                          <a:cs typeface="Cordia New"/>
                        </a:rPr>
                        <a:t>40011</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int</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a:solidFill>
                            <a:srgbClr val="000000"/>
                          </a:solidFill>
                          <a:latin typeface="Calibri"/>
                          <a:ea typeface="Times New Roman"/>
                          <a:cs typeface="TH SarabunPSK"/>
                        </a:rPr>
                        <a:t>เวลาในปัจจุบัน แสดงค่าชัวโมง</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775">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MinuteNOW</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latin typeface="TH SarabunPSK"/>
                          <a:ea typeface="Times New Roman"/>
                          <a:cs typeface="Cordia New"/>
                        </a:rPr>
                        <a:t>40013</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int</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a:solidFill>
                            <a:srgbClr val="000000"/>
                          </a:solidFill>
                          <a:latin typeface="Calibri"/>
                          <a:ea typeface="Times New Roman"/>
                          <a:cs typeface="TH SarabunPSK"/>
                        </a:rPr>
                        <a:t>เวลาในปัจจุบัน แสดงค่านาที</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182">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secondNOW</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latin typeface="TH SarabunPSK"/>
                          <a:ea typeface="Times New Roman"/>
                          <a:cs typeface="Cordia New"/>
                        </a:rPr>
                        <a:t>40015</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int</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a:solidFill>
                            <a:srgbClr val="000000"/>
                          </a:solidFill>
                          <a:latin typeface="Calibri"/>
                          <a:ea typeface="Times New Roman"/>
                          <a:cs typeface="TH SarabunPSK"/>
                        </a:rPr>
                        <a:t>เวลาในปัจจุบัน แสดงค่าวินาที</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550">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dayNOW</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latin typeface="TH SarabunPSK"/>
                          <a:ea typeface="Times New Roman"/>
                          <a:cs typeface="Cordia New"/>
                        </a:rPr>
                        <a:t>40017</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int</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a:solidFill>
                            <a:srgbClr val="000000"/>
                          </a:solidFill>
                          <a:latin typeface="Calibri"/>
                          <a:ea typeface="Times New Roman"/>
                          <a:cs typeface="TH SarabunPSK"/>
                        </a:rPr>
                        <a:t>เวลาในปัจจุบัน แสดงค่าวันที่</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550">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monthNOW</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latin typeface="TH SarabunPSK"/>
                          <a:ea typeface="Times New Roman"/>
                          <a:cs typeface="Cordia New"/>
                        </a:rPr>
                        <a:t>40019</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int</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a:solidFill>
                            <a:srgbClr val="000000"/>
                          </a:solidFill>
                          <a:latin typeface="Calibri"/>
                          <a:ea typeface="Times New Roman"/>
                          <a:cs typeface="TH SarabunPSK"/>
                        </a:rPr>
                        <a:t>เวลาในปัจจุบัน แสดงค่าเดือน</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550">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year</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rgbClr val="000000"/>
                          </a:solidFill>
                          <a:latin typeface="TH SarabunPSK"/>
                          <a:ea typeface="Times New Roman"/>
                          <a:cs typeface="Cordia New"/>
                        </a:rPr>
                        <a:t>40021</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int</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a:solidFill>
                            <a:srgbClr val="000000"/>
                          </a:solidFill>
                          <a:latin typeface="Calibri"/>
                          <a:ea typeface="Times New Roman"/>
                          <a:cs typeface="TH SarabunPSK"/>
                        </a:rPr>
                        <a:t>เวลาในปัจจุบัน แสดงค่าปี</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076">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Min_keepLog</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latin typeface="TH SarabunPSK"/>
                          <a:ea typeface="Times New Roman"/>
                          <a:cs typeface="Cordia New"/>
                        </a:rPr>
                        <a:t> </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float</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a:solidFill>
                            <a:srgbClr val="000000"/>
                          </a:solidFill>
                          <a:latin typeface="Calibri"/>
                          <a:ea typeface="Times New Roman"/>
                          <a:cs typeface="TH SarabunPSK"/>
                        </a:rPr>
                        <a:t>ใช้กำหนดว่าต้องการให้บันทึกข้อมูลทุกๆกี่นาที ค่าเริ่มต้นตั้งให้เก็บข้อมูลทุกๆ </a:t>
                      </a:r>
                      <a:r>
                        <a:rPr lang="en-US" sz="1600">
                          <a:solidFill>
                            <a:srgbClr val="000000"/>
                          </a:solidFill>
                          <a:latin typeface="TH SarabunPSK"/>
                          <a:ea typeface="Times New Roman"/>
                          <a:cs typeface="Cordia New"/>
                        </a:rPr>
                        <a:t>10 </a:t>
                      </a:r>
                      <a:r>
                        <a:rPr lang="th-TH" sz="1600">
                          <a:solidFill>
                            <a:srgbClr val="000000"/>
                          </a:solidFill>
                          <a:latin typeface="TH SarabunPSK"/>
                          <a:ea typeface="Times New Roman"/>
                          <a:cs typeface="Cordia New"/>
                        </a:rPr>
                        <a:t>นาที</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076">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delaySnap</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 </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latin typeface="TH SarabunPSK"/>
                          <a:ea typeface="Times New Roman"/>
                          <a:cs typeface="Cordia New"/>
                        </a:rPr>
                        <a:t>int</a:t>
                      </a:r>
                      <a:endParaRPr lang="en-US" sz="160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600" dirty="0">
                          <a:solidFill>
                            <a:srgbClr val="000000"/>
                          </a:solidFill>
                          <a:latin typeface="Calibri"/>
                          <a:ea typeface="Times New Roman"/>
                          <a:cs typeface="TH SarabunPSK"/>
                        </a:rPr>
                        <a:t>ใช้สำหรับตั้งค่า ว่าจะให้กล้องทำการถ่ายภาพหลังจากเปิดประตูตู้ควบคุมกี่วินาที</a:t>
                      </a:r>
                      <a:endParaRPr lang="en-US" sz="1600" dirty="0">
                        <a:latin typeface="Calibri"/>
                        <a:ea typeface="Calibri"/>
                        <a:cs typeface="Cordia New"/>
                      </a:endParaRPr>
                    </a:p>
                  </a:txBody>
                  <a:tcPr marL="51581" marR="515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pPr algn="l"/>
            <a:r>
              <a:rPr lang="en-US" sz="2400" dirty="0" smtClean="0">
                <a:latin typeface="TH SarabunPSK" pitchFamily="34" charset="-34"/>
                <a:cs typeface="TH SarabunPSK" pitchFamily="34" charset="-34"/>
              </a:rPr>
              <a:t>2. tag </a:t>
            </a:r>
            <a:r>
              <a:rPr lang="th-TH" sz="2400" dirty="0" smtClean="0">
                <a:latin typeface="TH SarabunPSK" pitchFamily="34" charset="-34"/>
                <a:cs typeface="TH SarabunPSK" pitchFamily="34" charset="-34"/>
              </a:rPr>
              <a:t>สำหรับตรวจสอบข้อมูลระดับน้ำและคุณภาพน้ำแต่ละบ่อ</a:t>
            </a:r>
            <a:r>
              <a:rPr lang="en-US" sz="2400" dirty="0" smtClean="0">
                <a:latin typeface="TH SarabunPSK" pitchFamily="34" charset="-34"/>
                <a:cs typeface="TH SarabunPSK" pitchFamily="34" charset="-34"/>
              </a:rPr>
              <a:t/>
            </a:r>
            <a:br>
              <a:rPr lang="en-US" sz="2400" dirty="0" smtClean="0">
                <a:latin typeface="TH SarabunPSK" pitchFamily="34" charset="-34"/>
                <a:cs typeface="TH SarabunPSK" pitchFamily="34" charset="-34"/>
              </a:rPr>
            </a:br>
            <a:endParaRPr lang="en-US" sz="2400" dirty="0"/>
          </a:p>
        </p:txBody>
      </p:sp>
      <p:graphicFrame>
        <p:nvGraphicFramePr>
          <p:cNvPr id="4" name="Table 3"/>
          <p:cNvGraphicFramePr>
            <a:graphicFrameLocks noGrp="1"/>
          </p:cNvGraphicFramePr>
          <p:nvPr/>
        </p:nvGraphicFramePr>
        <p:xfrm>
          <a:off x="152397" y="520606"/>
          <a:ext cx="8839202" cy="6291726"/>
        </p:xfrm>
        <a:graphic>
          <a:graphicData uri="http://schemas.openxmlformats.org/drawingml/2006/table">
            <a:tbl>
              <a:tblPr/>
              <a:tblGrid>
                <a:gridCol w="1524003"/>
                <a:gridCol w="1143000"/>
                <a:gridCol w="1219200"/>
                <a:gridCol w="4952999"/>
              </a:tblGrid>
              <a:tr h="263565">
                <a:tc>
                  <a:txBody>
                    <a:bodyPr/>
                    <a:lstStyle/>
                    <a:p>
                      <a:pPr algn="ctr" fontAlgn="b"/>
                      <a:r>
                        <a:rPr lang="en-US" sz="1800" b="0" i="0" u="none" strike="noStrike" dirty="0">
                          <a:solidFill>
                            <a:srgbClr val="000000"/>
                          </a:solidFill>
                          <a:latin typeface="TH SarabunPSK" pitchFamily="34" charset="-34"/>
                          <a:cs typeface="TH SarabunPSK" pitchFamily="34" charset="-34"/>
                        </a:rPr>
                        <a:t>analog</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H SarabunPSK" pitchFamily="34" charset="-34"/>
                          <a:cs typeface="TH SarabunPSK" pitchFamily="34" charset="-34"/>
                        </a:rPr>
                        <a:t>tag address</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H SarabunPSK" pitchFamily="34" charset="-34"/>
                          <a:cs typeface="TH SarabunPSK" pitchFamily="34" charset="-34"/>
                        </a:rPr>
                        <a:t>tag type</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h-TH" sz="1800" b="0" i="0" u="none" strike="noStrike" dirty="0">
                          <a:solidFill>
                            <a:srgbClr val="000000"/>
                          </a:solidFill>
                          <a:latin typeface="TH SarabunPSK" pitchFamily="34" charset="-34"/>
                          <a:cs typeface="TH SarabunPSK" pitchFamily="34" charset="-34"/>
                        </a:rPr>
                        <a:t>รายละเอียดของ tag</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849">
                <a:tc>
                  <a:txBody>
                    <a:bodyPr/>
                    <a:lstStyle/>
                    <a:p>
                      <a:pPr algn="ctr" fontAlgn="b"/>
                      <a:r>
                        <a:rPr lang="en-US" sz="1800" b="0" i="0" u="none" strike="noStrike" dirty="0" smtClean="0">
                          <a:solidFill>
                            <a:srgbClr val="000000"/>
                          </a:solidFill>
                          <a:latin typeface="TH SarabunPSK" pitchFamily="34" charset="-34"/>
                          <a:cs typeface="TH SarabunPSK" pitchFamily="34" charset="-34"/>
                        </a:rPr>
                        <a:t>WL_</a:t>
                      </a:r>
                      <a:r>
                        <a:rPr lang="th-TH" sz="1800" b="0" i="0" u="none" strike="noStrike" dirty="0" smtClean="0">
                          <a:solidFill>
                            <a:srgbClr val="000000"/>
                          </a:solidFill>
                          <a:latin typeface="TH SarabunPSK" pitchFamily="34" charset="-34"/>
                          <a:cs typeface="TH SarabunPSK" pitchFamily="34" charset="-34"/>
                        </a:rPr>
                        <a:t>รหัสบ่อ</a:t>
                      </a:r>
                      <a:r>
                        <a:rPr lang="en-US" sz="1800" b="0" i="0" u="none" strike="noStrike" dirty="0" smtClean="0">
                          <a:solidFill>
                            <a:srgbClr val="000000"/>
                          </a:solidFill>
                          <a:latin typeface="TH SarabunPSK" pitchFamily="34" charset="-34"/>
                          <a:cs typeface="TH SarabunPSK" pitchFamily="34" charset="-34"/>
                        </a:rPr>
                        <a:t>_</a:t>
                      </a:r>
                      <a:r>
                        <a:rPr lang="en-US" sz="1800" b="0" i="0" u="none" strike="noStrike" dirty="0" err="1" smtClean="0">
                          <a:solidFill>
                            <a:srgbClr val="000000"/>
                          </a:solidFill>
                          <a:latin typeface="TH SarabunPSK" pitchFamily="34" charset="-34"/>
                          <a:cs typeface="TH SarabunPSK" pitchFamily="34" charset="-34"/>
                        </a:rPr>
                        <a:t>msl</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TH SarabunPSK" pitchFamily="34" charset="-34"/>
                          <a:cs typeface="TH SarabunPSK" pitchFamily="34" charset="-34"/>
                        </a:rPr>
                        <a:t>40101</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TH SarabunPSK" pitchFamily="34" charset="-34"/>
                          <a:cs typeface="TH SarabunPSK" pitchFamily="34" charset="-34"/>
                        </a:rPr>
                        <a:t>float</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h-TH" sz="1800" b="0" i="0" u="none" strike="noStrike" dirty="0">
                          <a:solidFill>
                            <a:srgbClr val="000000"/>
                          </a:solidFill>
                          <a:latin typeface="TH SarabunPSK" pitchFamily="34" charset="-34"/>
                          <a:cs typeface="TH SarabunPSK" pitchFamily="34" charset="-34"/>
                        </a:rPr>
                        <a:t>ค่าระดับน้ำในบ่อ</a:t>
                      </a:r>
                      <a:r>
                        <a:rPr lang="th-TH" sz="1800" b="0" i="0" u="none" strike="noStrike" dirty="0" smtClean="0">
                          <a:solidFill>
                            <a:srgbClr val="000000"/>
                          </a:solidFill>
                          <a:latin typeface="TH SarabunPSK" pitchFamily="34" charset="-34"/>
                          <a:cs typeface="TH SarabunPSK" pitchFamily="34" charset="-34"/>
                        </a:rPr>
                        <a:t>ที่ตรวจวัด </a:t>
                      </a:r>
                      <a:r>
                        <a:rPr lang="th-TH" sz="1800" b="0" i="0" u="none" strike="noStrike" dirty="0">
                          <a:solidFill>
                            <a:srgbClr val="000000"/>
                          </a:solidFill>
                          <a:latin typeface="TH SarabunPSK" pitchFamily="34" charset="-34"/>
                          <a:cs typeface="TH SarabunPSK" pitchFamily="34" charset="-34"/>
                        </a:rPr>
                        <a:t>เทียบกับระดับน้ำทะเลปานกลาง ได้จาก zero_g1 </a:t>
                      </a:r>
                      <a:r>
                        <a:rPr lang="th-TH" sz="1800" b="0" i="0" u="none" strike="noStrike" dirty="0" smtClean="0">
                          <a:solidFill>
                            <a:srgbClr val="000000"/>
                          </a:solidFill>
                          <a:latin typeface="TH SarabunPSK" pitchFamily="34" charset="-34"/>
                          <a:cs typeface="TH SarabunPSK" pitchFamily="34" charset="-34"/>
                        </a:rPr>
                        <a:t>– Depth</a:t>
                      </a:r>
                      <a:r>
                        <a:rPr lang="en-US" sz="1800" b="0" i="0" u="none" strike="noStrike" dirty="0" smtClean="0">
                          <a:solidFill>
                            <a:srgbClr val="000000"/>
                          </a:solidFill>
                          <a:latin typeface="TH SarabunPSK" pitchFamily="34" charset="-34"/>
                          <a:cs typeface="TH SarabunPSK" pitchFamily="34" charset="-34"/>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973">
                <a:tc>
                  <a:txBody>
                    <a:bodyPr/>
                    <a:lstStyle/>
                    <a:p>
                      <a:pPr algn="ctr" fontAlgn="b"/>
                      <a:r>
                        <a:rPr lang="en-US" sz="1800" b="0" i="0" u="none" strike="noStrike" dirty="0" smtClean="0">
                          <a:solidFill>
                            <a:srgbClr val="000000"/>
                          </a:solidFill>
                          <a:latin typeface="TH SarabunPSK" pitchFamily="34" charset="-34"/>
                          <a:cs typeface="TH SarabunPSK" pitchFamily="34" charset="-34"/>
                        </a:rPr>
                        <a:t>Depth_</a:t>
                      </a:r>
                      <a:r>
                        <a:rPr lang="th-TH" sz="1800" b="0" i="0" u="none" strike="noStrike" dirty="0" smtClean="0">
                          <a:solidFill>
                            <a:srgbClr val="000000"/>
                          </a:solidFill>
                          <a:latin typeface="TH SarabunPSK" pitchFamily="34" charset="-34"/>
                          <a:cs typeface="TH SarabunPSK" pitchFamily="34" charset="-34"/>
                        </a:rPr>
                        <a:t>รหัสบ่อ</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H SarabunPSK" pitchFamily="34" charset="-34"/>
                          <a:cs typeface="TH SarabunPSK" pitchFamily="34" charset="-34"/>
                        </a:rPr>
                        <a:t>40103</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TH SarabunPSK" pitchFamily="34" charset="-34"/>
                          <a:cs typeface="TH SarabunPSK" pitchFamily="34" charset="-34"/>
                        </a:rPr>
                        <a:t>float</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h-TH" sz="1800" b="0" i="0" u="none" strike="noStrike" dirty="0">
                          <a:solidFill>
                            <a:srgbClr val="000000"/>
                          </a:solidFill>
                          <a:latin typeface="TH SarabunPSK" pitchFamily="34" charset="-34"/>
                          <a:cs typeface="TH SarabunPSK" pitchFamily="34" charset="-34"/>
                        </a:rPr>
                        <a:t>ระยะจากปากบ่อถึงผิวน้ำของบ่อ</a:t>
                      </a:r>
                      <a:r>
                        <a:rPr lang="th-TH" sz="1800" b="0" i="0" u="none" strike="noStrike" dirty="0" smtClean="0">
                          <a:solidFill>
                            <a:srgbClr val="000000"/>
                          </a:solidFill>
                          <a:latin typeface="TH SarabunPSK" pitchFamily="34" charset="-34"/>
                          <a:cs typeface="TH SarabunPSK" pitchFamily="34" charset="-34"/>
                        </a:rPr>
                        <a:t>ที่ตรวจวัด</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299">
                <a:tc>
                  <a:txBody>
                    <a:bodyPr/>
                    <a:lstStyle/>
                    <a:p>
                      <a:pPr algn="ctr" fontAlgn="b"/>
                      <a:r>
                        <a:rPr lang="en-US" sz="1800" b="0" i="0" u="none" strike="noStrike" dirty="0" err="1" smtClean="0">
                          <a:solidFill>
                            <a:srgbClr val="000000"/>
                          </a:solidFill>
                          <a:latin typeface="TH SarabunPSK" pitchFamily="34" charset="-34"/>
                          <a:cs typeface="TH SarabunPSK" pitchFamily="34" charset="-34"/>
                        </a:rPr>
                        <a:t>zero_g</a:t>
                      </a:r>
                      <a:r>
                        <a:rPr lang="en-US" sz="1800" b="0" i="0" u="none" strike="noStrike" dirty="0" smtClean="0">
                          <a:solidFill>
                            <a:srgbClr val="000000"/>
                          </a:solidFill>
                          <a:latin typeface="TH SarabunPSK" pitchFamily="34" charset="-34"/>
                          <a:cs typeface="TH SarabunPSK" pitchFamily="34" charset="-34"/>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H SarabunPSK" pitchFamily="34" charset="-34"/>
                          <a:cs typeface="TH SarabunPSK" pitchFamily="34" charset="-34"/>
                        </a:rPr>
                        <a:t>40105</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TH SarabunPSK" pitchFamily="34" charset="-34"/>
                          <a:cs typeface="TH SarabunPSK" pitchFamily="34" charset="-34"/>
                        </a:rPr>
                        <a:t>float</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h-TH" sz="1800" b="0" i="0" u="none" strike="noStrike" dirty="0">
                          <a:solidFill>
                            <a:srgbClr val="000000"/>
                          </a:solidFill>
                          <a:latin typeface="TH SarabunPSK" pitchFamily="34" charset="-34"/>
                          <a:cs typeface="TH SarabunPSK" pitchFamily="34" charset="-34"/>
                        </a:rPr>
                        <a:t>ความสูงของปากบ่อของบ่อ</a:t>
                      </a:r>
                      <a:r>
                        <a:rPr lang="th-TH" sz="1800" b="0" i="0" u="none" strike="noStrike" dirty="0" smtClean="0">
                          <a:solidFill>
                            <a:srgbClr val="000000"/>
                          </a:solidFill>
                          <a:latin typeface="TH SarabunPSK" pitchFamily="34" charset="-34"/>
                          <a:cs typeface="TH SarabunPSK" pitchFamily="34" charset="-34"/>
                        </a:rPr>
                        <a:t>ที่ตรวจวัด </a:t>
                      </a:r>
                      <a:r>
                        <a:rPr lang="th-TH" sz="1800" b="0" i="0" u="none" strike="noStrike" dirty="0">
                          <a:solidFill>
                            <a:srgbClr val="000000"/>
                          </a:solidFill>
                          <a:latin typeface="TH SarabunPSK" pitchFamily="34" charset="-34"/>
                          <a:cs typeface="TH SarabunPSK" pitchFamily="34" charset="-34"/>
                        </a:rPr>
                        <a:t>เทียบกับระดับน้ำทะเลปานกลาง</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750">
                <a:tc>
                  <a:txBody>
                    <a:bodyPr/>
                    <a:lstStyle/>
                    <a:p>
                      <a:pPr algn="ctr" fontAlgn="b"/>
                      <a:r>
                        <a:rPr lang="en-US" sz="1800" b="0" i="0" u="none" strike="noStrike" dirty="0" err="1" smtClean="0">
                          <a:solidFill>
                            <a:srgbClr val="000000"/>
                          </a:solidFill>
                          <a:latin typeface="TH SarabunPSK" pitchFamily="34" charset="-34"/>
                          <a:cs typeface="TH SarabunPSK" pitchFamily="34" charset="-34"/>
                        </a:rPr>
                        <a:t>R_min_wl</a:t>
                      </a:r>
                      <a:r>
                        <a:rPr lang="en-US" sz="1800" b="0" i="0" u="none" strike="noStrike" dirty="0" smtClean="0">
                          <a:solidFill>
                            <a:srgbClr val="000000"/>
                          </a:solidFill>
                          <a:latin typeface="TH SarabunPSK" pitchFamily="34" charset="-34"/>
                          <a:cs typeface="TH SarabunPSK" pitchFamily="34" charset="-34"/>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H SarabunPSK" pitchFamily="34" charset="-34"/>
                          <a:cs typeface="TH SarabunPSK" pitchFamily="34" charset="-34"/>
                        </a:rPr>
                        <a:t>40107</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TH SarabunPSK" pitchFamily="34" charset="-34"/>
                          <a:cs typeface="TH SarabunPSK" pitchFamily="34" charset="-34"/>
                        </a:rPr>
                        <a:t>float</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h-TH" sz="1800" b="0" i="0" u="none" strike="noStrike" dirty="0">
                          <a:solidFill>
                            <a:srgbClr val="000000"/>
                          </a:solidFill>
                          <a:latin typeface="TH SarabunPSK" pitchFamily="34" charset="-34"/>
                          <a:cs typeface="TH SarabunPSK" pitchFamily="34" charset="-34"/>
                        </a:rPr>
                        <a:t>ค่าระดับน้ำสูงสุดที่เป็นไปได้ สำหรับบ่อ</a:t>
                      </a:r>
                      <a:r>
                        <a:rPr lang="th-TH" sz="1800" b="0" i="0" u="none" strike="noStrike" dirty="0" smtClean="0">
                          <a:solidFill>
                            <a:srgbClr val="000000"/>
                          </a:solidFill>
                          <a:latin typeface="TH SarabunPSK" pitchFamily="34" charset="-34"/>
                          <a:cs typeface="TH SarabunPSK" pitchFamily="34" charset="-34"/>
                        </a:rPr>
                        <a:t>ที่ตรวจวัด</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750">
                <a:tc>
                  <a:txBody>
                    <a:bodyPr/>
                    <a:lstStyle/>
                    <a:p>
                      <a:pPr algn="ctr" fontAlgn="b"/>
                      <a:r>
                        <a:rPr lang="en-US" sz="1800" b="0" i="0" u="none" strike="noStrike" dirty="0" err="1" smtClean="0">
                          <a:solidFill>
                            <a:srgbClr val="000000"/>
                          </a:solidFill>
                          <a:latin typeface="TH SarabunPSK" pitchFamily="34" charset="-34"/>
                          <a:cs typeface="TH SarabunPSK" pitchFamily="34" charset="-34"/>
                        </a:rPr>
                        <a:t>R_max_wl</a:t>
                      </a:r>
                      <a:r>
                        <a:rPr lang="en-US" sz="1800" b="0" i="0" u="none" strike="noStrike" dirty="0" smtClean="0">
                          <a:solidFill>
                            <a:srgbClr val="000000"/>
                          </a:solidFill>
                          <a:latin typeface="TH SarabunPSK" pitchFamily="34" charset="-34"/>
                          <a:cs typeface="TH SarabunPSK" pitchFamily="34" charset="-34"/>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H SarabunPSK" pitchFamily="34" charset="-34"/>
                          <a:cs typeface="TH SarabunPSK" pitchFamily="34" charset="-34"/>
                        </a:rPr>
                        <a:t>40109</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TH SarabunPSK" pitchFamily="34" charset="-34"/>
                          <a:cs typeface="TH SarabunPSK" pitchFamily="34" charset="-34"/>
                        </a:rPr>
                        <a:t>float</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h-TH" sz="1800" b="0" i="0" u="none" strike="noStrike" dirty="0">
                          <a:solidFill>
                            <a:srgbClr val="000000"/>
                          </a:solidFill>
                          <a:latin typeface="TH SarabunPSK" pitchFamily="34" charset="-34"/>
                          <a:cs typeface="TH SarabunPSK" pitchFamily="34" charset="-34"/>
                        </a:rPr>
                        <a:t>ค่าระดับน้ำต่ำสุดที่เป็นไปได้ สำหรับบ่อ</a:t>
                      </a:r>
                      <a:r>
                        <a:rPr lang="th-TH" sz="1800" b="0" i="0" u="none" strike="noStrike" dirty="0" smtClean="0">
                          <a:solidFill>
                            <a:srgbClr val="000000"/>
                          </a:solidFill>
                          <a:latin typeface="TH SarabunPSK" pitchFamily="34" charset="-34"/>
                          <a:cs typeface="TH SarabunPSK" pitchFamily="34" charset="-34"/>
                        </a:rPr>
                        <a:t>ที่ตรวจวัด</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074">
                <a:tc>
                  <a:txBody>
                    <a:bodyPr/>
                    <a:lstStyle/>
                    <a:p>
                      <a:pPr algn="ctr" fontAlgn="b"/>
                      <a:r>
                        <a:rPr lang="en-US" sz="1800" b="0" i="0" u="none" strike="noStrike" dirty="0" err="1" smtClean="0">
                          <a:solidFill>
                            <a:srgbClr val="000000"/>
                          </a:solidFill>
                          <a:latin typeface="TH SarabunPSK" pitchFamily="34" charset="-34"/>
                          <a:cs typeface="TH SarabunPSK" pitchFamily="34" charset="-34"/>
                        </a:rPr>
                        <a:t>L_warn_wl</a:t>
                      </a:r>
                      <a:r>
                        <a:rPr lang="en-US" sz="1800" b="0" i="0" u="none" strike="noStrike" dirty="0" smtClean="0">
                          <a:solidFill>
                            <a:srgbClr val="000000"/>
                          </a:solidFill>
                          <a:latin typeface="TH SarabunPSK" pitchFamily="34" charset="-34"/>
                          <a:cs typeface="TH SarabunPSK" pitchFamily="34" charset="-34"/>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H SarabunPSK" pitchFamily="34" charset="-34"/>
                          <a:cs typeface="TH SarabunPSK" pitchFamily="34" charset="-34"/>
                        </a:rPr>
                        <a:t>40111</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TH SarabunPSK" pitchFamily="34" charset="-34"/>
                          <a:cs typeface="TH SarabunPSK" pitchFamily="34" charset="-34"/>
                        </a:rPr>
                        <a:t>float</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h-TH" sz="1800" b="0" i="0" u="none" strike="noStrike" dirty="0">
                          <a:solidFill>
                            <a:srgbClr val="000000"/>
                          </a:solidFill>
                          <a:latin typeface="TH SarabunPSK" pitchFamily="34" charset="-34"/>
                          <a:cs typeface="TH SarabunPSK" pitchFamily="34" charset="-34"/>
                        </a:rPr>
                        <a:t>ระดับน้ำที่ให้มีการแจ้งเตือนเฝ้าระวังระดับน้ำต่ำ สำหรับบ่อ</a:t>
                      </a:r>
                      <a:r>
                        <a:rPr lang="th-TH" sz="1800" b="0" i="0" u="none" strike="noStrike" dirty="0" smtClean="0">
                          <a:solidFill>
                            <a:srgbClr val="000000"/>
                          </a:solidFill>
                          <a:latin typeface="TH SarabunPSK" pitchFamily="34" charset="-34"/>
                          <a:cs typeface="TH SarabunPSK" pitchFamily="34" charset="-34"/>
                        </a:rPr>
                        <a:t>ที่ตรวจวัด</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299">
                <a:tc>
                  <a:txBody>
                    <a:bodyPr/>
                    <a:lstStyle/>
                    <a:p>
                      <a:pPr algn="ctr" fontAlgn="b"/>
                      <a:r>
                        <a:rPr lang="en-US" sz="1800" b="0" i="0" u="none" strike="noStrike" dirty="0" err="1" smtClean="0">
                          <a:solidFill>
                            <a:srgbClr val="000000"/>
                          </a:solidFill>
                          <a:latin typeface="TH SarabunPSK" pitchFamily="34" charset="-34"/>
                          <a:cs typeface="TH SarabunPSK" pitchFamily="34" charset="-34"/>
                        </a:rPr>
                        <a:t>L_alarm_wl</a:t>
                      </a:r>
                      <a:r>
                        <a:rPr lang="en-US" sz="1800" b="0" i="0" u="none" strike="noStrike" dirty="0" smtClean="0">
                          <a:solidFill>
                            <a:srgbClr val="000000"/>
                          </a:solidFill>
                          <a:latin typeface="TH SarabunPSK" pitchFamily="34" charset="-34"/>
                          <a:cs typeface="TH SarabunPSK" pitchFamily="34" charset="-34"/>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H SarabunPSK" pitchFamily="34" charset="-34"/>
                          <a:cs typeface="TH SarabunPSK" pitchFamily="34" charset="-34"/>
                        </a:rPr>
                        <a:t>40113</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TH SarabunPSK" pitchFamily="34" charset="-34"/>
                          <a:cs typeface="TH SarabunPSK" pitchFamily="34" charset="-34"/>
                        </a:rPr>
                        <a:t>float</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h-TH" sz="1800" b="0" i="0" u="none" strike="noStrike" dirty="0">
                          <a:solidFill>
                            <a:srgbClr val="000000"/>
                          </a:solidFill>
                          <a:latin typeface="TH SarabunPSK" pitchFamily="34" charset="-34"/>
                          <a:cs typeface="TH SarabunPSK" pitchFamily="34" charset="-34"/>
                        </a:rPr>
                        <a:t>ระดับน้ำที่ให้มีการแจ้งเตือนภัยระดับน้ำต่ำ สำหรับบ่อ</a:t>
                      </a:r>
                      <a:r>
                        <a:rPr lang="th-TH" sz="1800" b="0" i="0" u="none" strike="noStrike" dirty="0" smtClean="0">
                          <a:solidFill>
                            <a:srgbClr val="000000"/>
                          </a:solidFill>
                          <a:latin typeface="TH SarabunPSK" pitchFamily="34" charset="-34"/>
                          <a:cs typeface="TH SarabunPSK" pitchFamily="34" charset="-34"/>
                        </a:rPr>
                        <a:t>ที่ตรวจวัด</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074">
                <a:tc>
                  <a:txBody>
                    <a:bodyPr/>
                    <a:lstStyle/>
                    <a:p>
                      <a:pPr algn="ctr" fontAlgn="b"/>
                      <a:r>
                        <a:rPr lang="en-US" sz="1800" b="0" i="0" u="none" strike="noStrike" dirty="0" err="1" smtClean="0">
                          <a:solidFill>
                            <a:srgbClr val="000000"/>
                          </a:solidFill>
                          <a:latin typeface="TH SarabunPSK" pitchFamily="34" charset="-34"/>
                          <a:cs typeface="TH SarabunPSK" pitchFamily="34" charset="-34"/>
                        </a:rPr>
                        <a:t>H_warn_wl</a:t>
                      </a:r>
                      <a:r>
                        <a:rPr lang="en-US" sz="1800" b="0" i="0" u="none" strike="noStrike" dirty="0" smtClean="0">
                          <a:solidFill>
                            <a:srgbClr val="000000"/>
                          </a:solidFill>
                          <a:latin typeface="TH SarabunPSK" pitchFamily="34" charset="-34"/>
                          <a:cs typeface="TH SarabunPSK" pitchFamily="34" charset="-34"/>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H SarabunPSK" pitchFamily="34" charset="-34"/>
                          <a:cs typeface="TH SarabunPSK" pitchFamily="34" charset="-34"/>
                        </a:rPr>
                        <a:t>40115</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TH SarabunPSK" pitchFamily="34" charset="-34"/>
                          <a:cs typeface="TH SarabunPSK" pitchFamily="34" charset="-34"/>
                        </a:rPr>
                        <a:t>float</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h-TH" sz="1800" b="0" i="0" u="none" strike="noStrike" dirty="0">
                          <a:solidFill>
                            <a:srgbClr val="000000"/>
                          </a:solidFill>
                          <a:latin typeface="TH SarabunPSK" pitchFamily="34" charset="-34"/>
                          <a:cs typeface="TH SarabunPSK" pitchFamily="34" charset="-34"/>
                        </a:rPr>
                        <a:t>ระดับน้ำที่ให้มีการแจ้งเตือนเฝ้าระวังระดับน้ำสูง สำหรับบ่อ</a:t>
                      </a:r>
                      <a:r>
                        <a:rPr lang="th-TH" sz="1800" b="0" i="0" u="none" strike="noStrike" dirty="0" smtClean="0">
                          <a:solidFill>
                            <a:srgbClr val="000000"/>
                          </a:solidFill>
                          <a:latin typeface="TH SarabunPSK" pitchFamily="34" charset="-34"/>
                          <a:cs typeface="TH SarabunPSK" pitchFamily="34" charset="-34"/>
                        </a:rPr>
                        <a:t>ที่ตรวจวัด</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299">
                <a:tc>
                  <a:txBody>
                    <a:bodyPr/>
                    <a:lstStyle/>
                    <a:p>
                      <a:pPr algn="ctr" fontAlgn="b"/>
                      <a:r>
                        <a:rPr lang="en-US" sz="1800" b="0" i="0" u="none" strike="noStrike" dirty="0" err="1" smtClean="0">
                          <a:solidFill>
                            <a:srgbClr val="000000"/>
                          </a:solidFill>
                          <a:latin typeface="TH SarabunPSK" pitchFamily="34" charset="-34"/>
                          <a:cs typeface="TH SarabunPSK" pitchFamily="34" charset="-34"/>
                        </a:rPr>
                        <a:t>H_alarm_wl</a:t>
                      </a:r>
                      <a:r>
                        <a:rPr lang="en-US" sz="1800" b="0" i="0" u="none" strike="noStrike" dirty="0" smtClean="0">
                          <a:solidFill>
                            <a:srgbClr val="000000"/>
                          </a:solidFill>
                          <a:latin typeface="TH SarabunPSK" pitchFamily="34" charset="-34"/>
                          <a:cs typeface="TH SarabunPSK" pitchFamily="34" charset="-34"/>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H SarabunPSK" pitchFamily="34" charset="-34"/>
                          <a:cs typeface="TH SarabunPSK" pitchFamily="34" charset="-34"/>
                        </a:rPr>
                        <a:t>40117</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TH SarabunPSK" pitchFamily="34" charset="-34"/>
                          <a:cs typeface="TH SarabunPSK" pitchFamily="34" charset="-34"/>
                        </a:rPr>
                        <a:t>float</a:t>
                      </a: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h-TH" sz="1800" b="0" i="0" u="none" strike="noStrike" dirty="0">
                          <a:solidFill>
                            <a:srgbClr val="000000"/>
                          </a:solidFill>
                          <a:latin typeface="TH SarabunPSK" pitchFamily="34" charset="-34"/>
                          <a:cs typeface="TH SarabunPSK" pitchFamily="34" charset="-34"/>
                        </a:rPr>
                        <a:t>ระดับน้ำที่ให้มีการแจ้งเตือนภัยระดับน้ำสูง สำหรับบ่อ</a:t>
                      </a:r>
                      <a:r>
                        <a:rPr lang="th-TH" sz="1800" b="0" i="0" u="none" strike="noStrike" dirty="0" smtClean="0">
                          <a:solidFill>
                            <a:srgbClr val="000000"/>
                          </a:solidFill>
                          <a:latin typeface="TH SarabunPSK" pitchFamily="34" charset="-34"/>
                          <a:cs typeface="TH SarabunPSK" pitchFamily="34" charset="-34"/>
                        </a:rPr>
                        <a:t>ที่ตรวจวัด</a:t>
                      </a:r>
                      <a:endParaRPr lang="en-US" sz="1800" b="0" i="0" u="none" strike="noStrike" dirty="0">
                        <a:solidFill>
                          <a:srgbClr val="000000"/>
                        </a:solidFill>
                        <a:latin typeface="TH SarabunPSK" pitchFamily="34" charset="-34"/>
                        <a:cs typeface="TH SarabunPSK" pitchFamily="34" charset="-34"/>
                      </a:endParaRPr>
                    </a:p>
                  </a:txBody>
                  <a:tcPr marL="2039" marR="2039" marT="20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33400"/>
            <a:ext cx="8229600" cy="5867400"/>
          </a:xfrm>
        </p:spPr>
        <p:txBody>
          <a:bodyPr>
            <a:normAutofit/>
          </a:bodyPr>
          <a:lstStyle/>
          <a:p>
            <a:pPr>
              <a:buNone/>
            </a:pPr>
            <a:r>
              <a:rPr lang="th-TH" sz="2400" dirty="0">
                <a:latin typeface="TH SarabunPSK" pitchFamily="34" charset="-34"/>
                <a:cs typeface="TH SarabunPSK" pitchFamily="34" charset="-34"/>
              </a:rPr>
              <a:t>หมายเลข </a:t>
            </a:r>
            <a:r>
              <a:rPr lang="en-US" sz="2400" dirty="0">
                <a:latin typeface="TH SarabunPSK" pitchFamily="34" charset="-34"/>
                <a:cs typeface="TH SarabunPSK" pitchFamily="34" charset="-34"/>
              </a:rPr>
              <a:t>1 </a:t>
            </a:r>
            <a:r>
              <a:rPr lang="th-TH" sz="2400" dirty="0" smtClean="0">
                <a:latin typeface="TH SarabunPSK" pitchFamily="34" charset="-34"/>
                <a:cs typeface="TH SarabunPSK" pitchFamily="34" charset="-34"/>
              </a:rPr>
              <a:t>อุปกรณ์ </a:t>
            </a:r>
            <a:r>
              <a:rPr lang="en-US" sz="2400" dirty="0">
                <a:latin typeface="TH SarabunPSK" pitchFamily="34" charset="-34"/>
                <a:cs typeface="TH SarabunPSK" pitchFamily="34" charset="-34"/>
              </a:rPr>
              <a:t>Solar Charger </a:t>
            </a:r>
            <a:r>
              <a:rPr lang="en-US" sz="2400" dirty="0" smtClean="0">
                <a:latin typeface="TH SarabunPSK" pitchFamily="34" charset="-34"/>
                <a:cs typeface="TH SarabunPSK" pitchFamily="34" charset="-34"/>
              </a:rPr>
              <a:t>Controller</a:t>
            </a:r>
          </a:p>
          <a:p>
            <a:pPr>
              <a:buNone/>
            </a:pPr>
            <a:r>
              <a:rPr lang="th-TH" sz="2400" dirty="0">
                <a:latin typeface="TH SarabunPSK" pitchFamily="34" charset="-34"/>
                <a:cs typeface="TH SarabunPSK" pitchFamily="34" charset="-34"/>
              </a:rPr>
              <a:t>หมายเลข </a:t>
            </a:r>
            <a:r>
              <a:rPr lang="en-US" sz="2400" dirty="0">
                <a:latin typeface="TH SarabunPSK" pitchFamily="34" charset="-34"/>
                <a:cs typeface="TH SarabunPSK" pitchFamily="34" charset="-34"/>
              </a:rPr>
              <a:t>2 </a:t>
            </a:r>
            <a:r>
              <a:rPr lang="th-TH" sz="2400" dirty="0" smtClean="0">
                <a:latin typeface="TH SarabunPSK" pitchFamily="34" charset="-34"/>
                <a:cs typeface="TH SarabunPSK" pitchFamily="34" charset="-34"/>
              </a:rPr>
              <a:t>อุปกรณ์</a:t>
            </a:r>
            <a:r>
              <a:rPr lang="th-TH" sz="2400" dirty="0">
                <a:latin typeface="TH SarabunPSK" pitchFamily="34" charset="-34"/>
                <a:cs typeface="TH SarabunPSK" pitchFamily="34" charset="-34"/>
              </a:rPr>
              <a:t>แปลงแรงดันไฟฟ้า </a:t>
            </a:r>
            <a:r>
              <a:rPr lang="en-US" sz="2400" dirty="0">
                <a:latin typeface="TH SarabunPSK" pitchFamily="34" charset="-34"/>
                <a:cs typeface="TH SarabunPSK" pitchFamily="34" charset="-34"/>
              </a:rPr>
              <a:t>12VDC </a:t>
            </a:r>
            <a:r>
              <a:rPr lang="th-TH" sz="2400" dirty="0">
                <a:latin typeface="TH SarabunPSK" pitchFamily="34" charset="-34"/>
                <a:cs typeface="TH SarabunPSK" pitchFamily="34" charset="-34"/>
              </a:rPr>
              <a:t>ให้เป็นแรงดันไฟฟ้าขนาด </a:t>
            </a:r>
            <a:r>
              <a:rPr lang="en-US" sz="2400" dirty="0" smtClean="0">
                <a:latin typeface="TH SarabunPSK" pitchFamily="34" charset="-34"/>
                <a:cs typeface="TH SarabunPSK" pitchFamily="34" charset="-34"/>
              </a:rPr>
              <a:t>24VDC</a:t>
            </a:r>
          </a:p>
          <a:p>
            <a:pPr>
              <a:buNone/>
            </a:pPr>
            <a:r>
              <a:rPr lang="th-TH" sz="2400" dirty="0">
                <a:latin typeface="TH SarabunPSK" pitchFamily="34" charset="-34"/>
                <a:cs typeface="TH SarabunPSK" pitchFamily="34" charset="-34"/>
              </a:rPr>
              <a:t>หมายเลข </a:t>
            </a:r>
            <a:r>
              <a:rPr lang="en-US" sz="2400" dirty="0">
                <a:latin typeface="TH SarabunPSK" pitchFamily="34" charset="-34"/>
                <a:cs typeface="TH SarabunPSK" pitchFamily="34" charset="-34"/>
              </a:rPr>
              <a:t>3 </a:t>
            </a:r>
            <a:r>
              <a:rPr lang="th-TH" sz="2400" dirty="0" smtClean="0">
                <a:latin typeface="TH SarabunPSK" pitchFamily="34" charset="-34"/>
                <a:cs typeface="TH SarabunPSK" pitchFamily="34" charset="-34"/>
              </a:rPr>
              <a:t>อุปกรณ์</a:t>
            </a:r>
            <a:r>
              <a:rPr lang="th-TH" sz="2400" dirty="0">
                <a:latin typeface="TH SarabunPSK" pitchFamily="34" charset="-34"/>
                <a:cs typeface="TH SarabunPSK" pitchFamily="34" charset="-34"/>
              </a:rPr>
              <a:t>แปลงแรงดันไฟฟ้า </a:t>
            </a:r>
            <a:r>
              <a:rPr lang="en-US" sz="2400" dirty="0">
                <a:latin typeface="TH SarabunPSK" pitchFamily="34" charset="-34"/>
                <a:cs typeface="TH SarabunPSK" pitchFamily="34" charset="-34"/>
              </a:rPr>
              <a:t>12VDC </a:t>
            </a:r>
            <a:r>
              <a:rPr lang="th-TH" sz="2400" dirty="0">
                <a:latin typeface="TH SarabunPSK" pitchFamily="34" charset="-34"/>
                <a:cs typeface="TH SarabunPSK" pitchFamily="34" charset="-34"/>
              </a:rPr>
              <a:t>ให้เป็นแรงดันไฟฟ้าขนาด </a:t>
            </a:r>
            <a:r>
              <a:rPr lang="en-US" sz="2400" dirty="0" smtClean="0">
                <a:latin typeface="TH SarabunPSK" pitchFamily="34" charset="-34"/>
                <a:cs typeface="TH SarabunPSK" pitchFamily="34" charset="-34"/>
              </a:rPr>
              <a:t>5VDC</a:t>
            </a:r>
          </a:p>
          <a:p>
            <a:pPr>
              <a:buNone/>
            </a:pPr>
            <a:r>
              <a:rPr lang="th-TH" sz="2400" dirty="0">
                <a:latin typeface="TH SarabunPSK" pitchFamily="34" charset="-34"/>
                <a:cs typeface="TH SarabunPSK" pitchFamily="34" charset="-34"/>
              </a:rPr>
              <a:t>หมายเลข </a:t>
            </a:r>
            <a:r>
              <a:rPr lang="en-US" sz="2400" dirty="0">
                <a:latin typeface="TH SarabunPSK" pitchFamily="34" charset="-34"/>
                <a:cs typeface="TH SarabunPSK" pitchFamily="34" charset="-34"/>
              </a:rPr>
              <a:t>4 </a:t>
            </a:r>
            <a:r>
              <a:rPr lang="th-TH" sz="2400" dirty="0" smtClean="0">
                <a:latin typeface="TH SarabunPSK" pitchFamily="34" charset="-34"/>
                <a:cs typeface="TH SarabunPSK" pitchFamily="34" charset="-34"/>
              </a:rPr>
              <a:t>อุปกรณ์</a:t>
            </a:r>
            <a:r>
              <a:rPr lang="th-TH" sz="2400" dirty="0">
                <a:latin typeface="TH SarabunPSK" pitchFamily="34" charset="-34"/>
                <a:cs typeface="TH SarabunPSK" pitchFamily="34" charset="-34"/>
              </a:rPr>
              <a:t>เทอร์</a:t>
            </a:r>
            <a:r>
              <a:rPr lang="th-TH" sz="2400" dirty="0" smtClean="0">
                <a:latin typeface="TH SarabunPSK" pitchFamily="34" charset="-34"/>
                <a:cs typeface="TH SarabunPSK" pitchFamily="34" charset="-34"/>
              </a:rPr>
              <a:t>โมสตัท</a:t>
            </a:r>
            <a:endParaRPr lang="en-US" sz="2400" dirty="0" smtClean="0">
              <a:latin typeface="TH SarabunPSK" pitchFamily="34" charset="-34"/>
              <a:cs typeface="TH SarabunPSK" pitchFamily="34" charset="-34"/>
            </a:endParaRPr>
          </a:p>
          <a:p>
            <a:pPr>
              <a:buNone/>
            </a:pPr>
            <a:r>
              <a:rPr lang="th-TH" sz="2400" dirty="0">
                <a:latin typeface="TH SarabunPSK" pitchFamily="34" charset="-34"/>
                <a:cs typeface="TH SarabunPSK" pitchFamily="34" charset="-34"/>
              </a:rPr>
              <a:t>หมายเลข </a:t>
            </a:r>
            <a:r>
              <a:rPr lang="en-US" sz="2400" dirty="0">
                <a:latin typeface="TH SarabunPSK" pitchFamily="34" charset="-34"/>
                <a:cs typeface="TH SarabunPSK" pitchFamily="34" charset="-34"/>
              </a:rPr>
              <a:t>5 </a:t>
            </a:r>
            <a:r>
              <a:rPr lang="th-TH" sz="2400" dirty="0" smtClean="0">
                <a:latin typeface="TH SarabunPSK" pitchFamily="34" charset="-34"/>
                <a:cs typeface="TH SarabunPSK" pitchFamily="34" charset="-34"/>
              </a:rPr>
              <a:t>อุปกรณ์แปลงสัญญาณ</a:t>
            </a:r>
            <a:r>
              <a:rPr lang="en-US" sz="2400" dirty="0" smtClean="0">
                <a:latin typeface="TH SarabunPSK" pitchFamily="34" charset="-34"/>
                <a:cs typeface="TH SarabunPSK" pitchFamily="34" charset="-34"/>
              </a:rPr>
              <a:t> SDI-12 </a:t>
            </a:r>
            <a:r>
              <a:rPr lang="th-TH" sz="2400" dirty="0">
                <a:latin typeface="TH SarabunPSK" pitchFamily="34" charset="-34"/>
                <a:cs typeface="TH SarabunPSK" pitchFamily="34" charset="-34"/>
              </a:rPr>
              <a:t>ให้เป็นสัญญาณ</a:t>
            </a:r>
            <a:r>
              <a:rPr lang="en-US" sz="2400" dirty="0">
                <a:latin typeface="TH SarabunPSK" pitchFamily="34" charset="-34"/>
                <a:cs typeface="TH SarabunPSK" pitchFamily="34" charset="-34"/>
              </a:rPr>
              <a:t> </a:t>
            </a:r>
            <a:endParaRPr lang="en-US" sz="2400" dirty="0" smtClean="0">
              <a:latin typeface="TH SarabunPSK" pitchFamily="34" charset="-34"/>
              <a:cs typeface="TH SarabunPSK" pitchFamily="34" charset="-34"/>
            </a:endParaRPr>
          </a:p>
          <a:p>
            <a:pPr>
              <a:buNone/>
            </a:pPr>
            <a:r>
              <a:rPr lang="en-US" sz="2400" dirty="0" smtClean="0">
                <a:latin typeface="TH SarabunPSK" pitchFamily="34" charset="-34"/>
                <a:cs typeface="TH SarabunPSK" pitchFamily="34" charset="-34"/>
              </a:rPr>
              <a:t>RS-232</a:t>
            </a:r>
            <a:r>
              <a:rPr lang="th-TH" sz="2400" dirty="0" smtClean="0">
                <a:latin typeface="TH SarabunPSK" pitchFamily="34" charset="-34"/>
                <a:cs typeface="TH SarabunPSK" pitchFamily="34" charset="-34"/>
              </a:rPr>
              <a:t> </a:t>
            </a:r>
            <a:endParaRPr lang="en-US" sz="2400" dirty="0" smtClean="0">
              <a:latin typeface="TH SarabunPSK" pitchFamily="34" charset="-34"/>
              <a:cs typeface="TH SarabunPSK" pitchFamily="34" charset="-34"/>
            </a:endParaRPr>
          </a:p>
          <a:p>
            <a:pPr>
              <a:buNone/>
            </a:pPr>
            <a:r>
              <a:rPr lang="th-TH" sz="2400" dirty="0" smtClean="0">
                <a:latin typeface="TH SarabunPSK" pitchFamily="34" charset="-34"/>
                <a:cs typeface="TH SarabunPSK" pitchFamily="34" charset="-34"/>
              </a:rPr>
              <a:t>หมายเลข </a:t>
            </a:r>
            <a:r>
              <a:rPr lang="en-US" sz="2400" dirty="0" smtClean="0">
                <a:latin typeface="TH SarabunPSK" pitchFamily="34" charset="-34"/>
                <a:cs typeface="TH SarabunPSK" pitchFamily="34" charset="-34"/>
              </a:rPr>
              <a:t>6 </a:t>
            </a:r>
            <a:r>
              <a:rPr lang="th-TH" sz="2400" dirty="0">
                <a:latin typeface="TH SarabunPSK" pitchFamily="34" charset="-34"/>
                <a:cs typeface="TH SarabunPSK" pitchFamily="34" charset="-34"/>
              </a:rPr>
              <a:t>อุปกรณ์ป้องกันไฟกระโชกทางไฟฟ้ากระแสตรง(</a:t>
            </a:r>
            <a:r>
              <a:rPr lang="en-US" sz="2400" dirty="0">
                <a:latin typeface="TH SarabunPSK" pitchFamily="34" charset="-34"/>
                <a:cs typeface="TH SarabunPSK" pitchFamily="34" charset="-34"/>
              </a:rPr>
              <a:t>DC Surge Protector</a:t>
            </a:r>
            <a:r>
              <a:rPr lang="th-TH" sz="2400" dirty="0" smtClean="0">
                <a:latin typeface="TH SarabunPSK" pitchFamily="34" charset="-34"/>
                <a:cs typeface="TH SarabunPSK" pitchFamily="34" charset="-34"/>
              </a:rPr>
              <a:t>)</a:t>
            </a:r>
            <a:endParaRPr lang="en-US" sz="2400" dirty="0" smtClean="0">
              <a:latin typeface="TH SarabunPSK" pitchFamily="34" charset="-34"/>
              <a:cs typeface="TH SarabunPSK" pitchFamily="34" charset="-34"/>
            </a:endParaRPr>
          </a:p>
          <a:p>
            <a:pPr>
              <a:buNone/>
            </a:pPr>
            <a:r>
              <a:rPr lang="th-TH" sz="2400" dirty="0">
                <a:latin typeface="TH SarabunPSK" pitchFamily="34" charset="-34"/>
                <a:cs typeface="TH SarabunPSK" pitchFamily="34" charset="-34"/>
              </a:rPr>
              <a:t>หมายเลข </a:t>
            </a:r>
            <a:r>
              <a:rPr lang="en-US" sz="2400" dirty="0" smtClean="0">
                <a:latin typeface="TH SarabunPSK" pitchFamily="34" charset="-34"/>
                <a:cs typeface="TH SarabunPSK" pitchFamily="34" charset="-34"/>
              </a:rPr>
              <a:t>7 </a:t>
            </a:r>
            <a:r>
              <a:rPr lang="th-TH" sz="2400" dirty="0">
                <a:latin typeface="TH SarabunPSK" pitchFamily="34" charset="-34"/>
                <a:cs typeface="TH SarabunPSK" pitchFamily="34" charset="-34"/>
              </a:rPr>
              <a:t>เบรกเกอร์สำหรับป้องกันกระแสไฟฟ้าไม่ให้มากเกินกว่าที่กำหนดและป้องกันการ</a:t>
            </a:r>
            <a:r>
              <a:rPr lang="th-TH" sz="2400" dirty="0" smtClean="0">
                <a:latin typeface="TH SarabunPSK" pitchFamily="34" charset="-34"/>
                <a:cs typeface="TH SarabunPSK" pitchFamily="34" charset="-34"/>
              </a:rPr>
              <a:t>ลัดวงจร</a:t>
            </a:r>
            <a:endParaRPr lang="en-US" sz="2400" dirty="0" smtClean="0">
              <a:latin typeface="TH SarabunPSK" pitchFamily="34" charset="-34"/>
              <a:cs typeface="TH SarabunPSK" pitchFamily="34" charset="-34"/>
            </a:endParaRPr>
          </a:p>
          <a:p>
            <a:pPr>
              <a:buNone/>
            </a:pPr>
            <a:r>
              <a:rPr lang="th-TH" sz="2400" dirty="0" smtClean="0">
                <a:latin typeface="TH SarabunPSK" pitchFamily="34" charset="-34"/>
                <a:cs typeface="TH SarabunPSK" pitchFamily="34" charset="-34"/>
              </a:rPr>
              <a:t>หมายเลข</a:t>
            </a:r>
            <a:r>
              <a:rPr lang="en-US" sz="2400" dirty="0" smtClean="0">
                <a:latin typeface="TH SarabunPSK" pitchFamily="34" charset="-34"/>
                <a:cs typeface="TH SarabunPSK" pitchFamily="34" charset="-34"/>
              </a:rPr>
              <a:t> 8  </a:t>
            </a:r>
            <a:r>
              <a:rPr lang="th-TH" sz="2400" dirty="0" smtClean="0">
                <a:latin typeface="TH SarabunPSK" pitchFamily="34" charset="-34"/>
                <a:cs typeface="TH SarabunPSK" pitchFamily="34" charset="-34"/>
              </a:rPr>
              <a:t>อุปกรณ์ป้องกันไฟกระโชกทางสายสัญญาณ</a:t>
            </a:r>
            <a:endParaRPr lang="en-US" sz="2400" dirty="0" smtClean="0">
              <a:latin typeface="TH SarabunPSK" pitchFamily="34" charset="-34"/>
              <a:cs typeface="TH SarabunPSK" pitchFamily="34" charset="-34"/>
            </a:endParaRPr>
          </a:p>
          <a:p>
            <a:pPr>
              <a:buNone/>
            </a:pPr>
            <a:r>
              <a:rPr lang="th-TH" sz="2400" dirty="0" smtClean="0">
                <a:latin typeface="TH SarabunPSK" pitchFamily="34" charset="-34"/>
                <a:cs typeface="TH SarabunPSK" pitchFamily="34" charset="-34"/>
              </a:rPr>
              <a:t>หมายเลข </a:t>
            </a:r>
            <a:r>
              <a:rPr lang="en-US" sz="2400" dirty="0" smtClean="0">
                <a:latin typeface="TH SarabunPSK" pitchFamily="34" charset="-34"/>
                <a:cs typeface="TH SarabunPSK" pitchFamily="34" charset="-34"/>
              </a:rPr>
              <a:t>9 </a:t>
            </a:r>
            <a:r>
              <a:rPr lang="th-TH" sz="2400" dirty="0" smtClean="0">
                <a:latin typeface="TH SarabunPSK" pitchFamily="34" charset="-34"/>
                <a:cs typeface="TH SarabunPSK" pitchFamily="34" charset="-34"/>
              </a:rPr>
              <a:t>ชุดรีเลย์ทำหน้าที่เป็นสวิตซ์ตัดต่อวงควบคุมการเปิดปิดของกล้อง</a:t>
            </a:r>
            <a:endParaRPr lang="en-US" sz="2400" dirty="0" smtClean="0">
              <a:latin typeface="TH SarabunPSK" pitchFamily="34" charset="-34"/>
              <a:cs typeface="TH SarabunPSK" pitchFamily="34" charset="-34"/>
            </a:endParaRPr>
          </a:p>
          <a:p>
            <a:pPr>
              <a:buNone/>
            </a:pPr>
            <a:r>
              <a:rPr lang="th-TH" sz="2400" dirty="0" smtClean="0">
                <a:latin typeface="TH SarabunPSK" pitchFamily="34" charset="-34"/>
                <a:cs typeface="TH SarabunPSK" pitchFamily="34" charset="-34"/>
              </a:rPr>
              <a:t>หมายเลข</a:t>
            </a:r>
            <a:r>
              <a:rPr lang="en-US" sz="2400" dirty="0" smtClean="0">
                <a:latin typeface="TH SarabunPSK" pitchFamily="34" charset="-34"/>
                <a:cs typeface="TH SarabunPSK" pitchFamily="34" charset="-34"/>
              </a:rPr>
              <a:t> 10 </a:t>
            </a:r>
            <a:r>
              <a:rPr lang="th-TH" sz="2400" dirty="0" smtClean="0">
                <a:latin typeface="TH SarabunPSK" pitchFamily="34" charset="-34"/>
                <a:cs typeface="TH SarabunPSK" pitchFamily="34" charset="-34"/>
              </a:rPr>
              <a:t>พัดลมระบายอากาศ</a:t>
            </a:r>
            <a:endParaRPr lang="en-US" sz="2400" dirty="0" smtClean="0">
              <a:latin typeface="TH SarabunPSK" pitchFamily="34" charset="-34"/>
              <a:cs typeface="TH SarabunPSK" pitchFamily="34" charset="-34"/>
            </a:endParaRPr>
          </a:p>
          <a:p>
            <a:pPr>
              <a:buNone/>
            </a:pPr>
            <a:r>
              <a:rPr lang="th-TH" sz="2400" dirty="0" smtClean="0">
                <a:latin typeface="TH SarabunPSK" pitchFamily="34" charset="-34"/>
                <a:cs typeface="TH SarabunPSK" pitchFamily="34" charset="-34"/>
              </a:rPr>
              <a:t>หมายเลข </a:t>
            </a:r>
            <a:r>
              <a:rPr lang="en-US" sz="2400" dirty="0" smtClean="0">
                <a:latin typeface="TH SarabunPSK" pitchFamily="34" charset="-34"/>
                <a:cs typeface="TH SarabunPSK" pitchFamily="34" charset="-34"/>
              </a:rPr>
              <a:t>11</a:t>
            </a:r>
            <a:r>
              <a:rPr lang="th-TH" sz="2400" dirty="0" smtClean="0">
                <a:latin typeface="TH SarabunPSK" pitchFamily="34" charset="-34"/>
                <a:cs typeface="TH SarabunPSK" pitchFamily="34" charset="-34"/>
              </a:rPr>
              <a:t> อุปกรณ์รวบรวบข้อมูลปลายทางพร้อมโมเด็ม</a:t>
            </a:r>
            <a:endParaRPr lang="en-US" sz="2400" dirty="0" smtClean="0">
              <a:latin typeface="TH SarabunPSK" pitchFamily="34" charset="-34"/>
              <a:cs typeface="TH SarabunPSK" pitchFamily="34" charset="-34"/>
            </a:endParaRPr>
          </a:p>
          <a:p>
            <a:pPr>
              <a:buNone/>
            </a:pPr>
            <a:endParaRPr lang="en-US" sz="2400" dirty="0">
              <a:latin typeface="TH SarabunPSK" pitchFamily="34" charset="-34"/>
              <a:cs typeface="TH SarabunPSK" pitchFamily="34" charset="-34"/>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399" y="152400"/>
          <a:ext cx="8763000" cy="6553200"/>
        </p:xfrm>
        <a:graphic>
          <a:graphicData uri="http://schemas.openxmlformats.org/drawingml/2006/table">
            <a:tbl>
              <a:tblPr/>
              <a:tblGrid>
                <a:gridCol w="1295401"/>
                <a:gridCol w="1219200"/>
                <a:gridCol w="1219200"/>
                <a:gridCol w="5029199"/>
              </a:tblGrid>
              <a:tr h="1092200">
                <a:tc>
                  <a:txBody>
                    <a:bodyPr/>
                    <a:lstStyle/>
                    <a:p>
                      <a:pPr marL="0" marR="0" algn="ctr">
                        <a:lnSpc>
                          <a:spcPct val="115000"/>
                        </a:lnSpc>
                        <a:spcBef>
                          <a:spcPts val="0"/>
                        </a:spcBef>
                        <a:spcAft>
                          <a:spcPts val="0"/>
                        </a:spcAft>
                      </a:pPr>
                      <a:r>
                        <a:rPr lang="en-US" sz="1800" dirty="0" err="1" smtClean="0">
                          <a:solidFill>
                            <a:srgbClr val="000000"/>
                          </a:solidFill>
                          <a:latin typeface="TH SarabunPSK"/>
                          <a:ea typeface="Times New Roman"/>
                          <a:cs typeface="Cordia New"/>
                        </a:rPr>
                        <a:t>st_alarm_wl</a:t>
                      </a:r>
                      <a:r>
                        <a:rPr lang="en-US" sz="1800" dirty="0" smtClean="0">
                          <a:solidFill>
                            <a:srgbClr val="000000"/>
                          </a:solidFill>
                          <a:latin typeface="TH SarabunPSK"/>
                          <a:ea typeface="Times New Roman"/>
                          <a:cs typeface="Cordia New"/>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a:ea typeface="Times New Roman"/>
                          <a:cs typeface="Cordia New"/>
                        </a:rPr>
                        <a:t>40119</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a:ea typeface="Times New Roman"/>
                          <a:cs typeface="Cordia New"/>
                        </a:rPr>
                        <a:t>float</a:t>
                      </a:r>
                      <a:endParaRPr lang="en-US" sz="180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Calibri"/>
                          <a:ea typeface="Times New Roman"/>
                          <a:cs typeface="TH SarabunPSK"/>
                        </a:rPr>
                        <a:t>สถานะการแจ้งเตือนของระดับน้ำในบ่อ</a:t>
                      </a:r>
                      <a:r>
                        <a:rPr lang="th-TH" sz="1800" dirty="0" smtClean="0">
                          <a:solidFill>
                            <a:srgbClr val="000000"/>
                          </a:solidFill>
                          <a:latin typeface="Calibri"/>
                          <a:ea typeface="Times New Roman"/>
                          <a:cs typeface="TH SarabunPSK"/>
                        </a:rPr>
                        <a:t>ที่</a:t>
                      </a:r>
                      <a:r>
                        <a:rPr lang="th-TH" sz="1800" dirty="0" smtClean="0">
                          <a:solidFill>
                            <a:srgbClr val="000000"/>
                          </a:solidFill>
                          <a:latin typeface="TH SarabunPSK"/>
                          <a:ea typeface="Times New Roman"/>
                          <a:cs typeface="+mn-cs"/>
                        </a:rPr>
                        <a:t>ตรวจวัด</a:t>
                      </a:r>
                      <a:endParaRPr lang="en-US" sz="1800" dirty="0">
                        <a:latin typeface="Calibri"/>
                        <a:ea typeface="Calibri"/>
                        <a:cs typeface="Cordia New"/>
                      </a:endParaRPr>
                    </a:p>
                    <a:p>
                      <a:pPr marL="0" marR="0">
                        <a:lnSpc>
                          <a:spcPct val="115000"/>
                        </a:lnSpc>
                        <a:spcBef>
                          <a:spcPts val="0"/>
                        </a:spcBef>
                        <a:spcAft>
                          <a:spcPts val="0"/>
                        </a:spcAft>
                      </a:pPr>
                      <a:r>
                        <a:rPr lang="en-US" sz="1800" b="0" dirty="0">
                          <a:solidFill>
                            <a:srgbClr val="000000"/>
                          </a:solidFill>
                          <a:latin typeface="TH SarabunPSK" pitchFamily="34" charset="-34"/>
                          <a:ea typeface="Times New Roman"/>
                          <a:cs typeface="TH SarabunPSK" pitchFamily="34" charset="-34"/>
                        </a:rPr>
                        <a:t>0 </a:t>
                      </a:r>
                      <a:r>
                        <a:rPr lang="th-TH" sz="1800" b="0" dirty="0">
                          <a:solidFill>
                            <a:srgbClr val="000000"/>
                          </a:solidFill>
                          <a:latin typeface="TH SarabunPSK" pitchFamily="34" charset="-34"/>
                          <a:ea typeface="Times New Roman"/>
                          <a:cs typeface="TH SarabunPSK" pitchFamily="34" charset="-34"/>
                        </a:rPr>
                        <a:t>คือ </a:t>
                      </a:r>
                      <a:r>
                        <a:rPr lang="th-TH" sz="1800" b="0" dirty="0" smtClean="0">
                          <a:solidFill>
                            <a:srgbClr val="000000"/>
                          </a:solidFill>
                          <a:latin typeface="TH SarabunPSK" pitchFamily="34" charset="-34"/>
                          <a:ea typeface="Times New Roman"/>
                          <a:cs typeface="TH SarabunPSK" pitchFamily="34" charset="-34"/>
                        </a:rPr>
                        <a:t>ปกติ</a:t>
                      </a:r>
                      <a:r>
                        <a:rPr lang="en-US" sz="1800" b="0" dirty="0" smtClean="0">
                          <a:solidFill>
                            <a:srgbClr val="000000"/>
                          </a:solidFill>
                          <a:latin typeface="TH SarabunPSK" pitchFamily="34" charset="-34"/>
                          <a:ea typeface="Times New Roman"/>
                          <a:cs typeface="TH SarabunPSK" pitchFamily="34" charset="-34"/>
                        </a:rPr>
                        <a:t>,1 </a:t>
                      </a:r>
                      <a:r>
                        <a:rPr lang="th-TH" sz="1800" b="0" dirty="0">
                          <a:solidFill>
                            <a:srgbClr val="000000"/>
                          </a:solidFill>
                          <a:latin typeface="TH SarabunPSK" pitchFamily="34" charset="-34"/>
                          <a:ea typeface="Times New Roman"/>
                          <a:cs typeface="TH SarabunPSK" pitchFamily="34" charset="-34"/>
                        </a:rPr>
                        <a:t>คือ เฝ้า</a:t>
                      </a:r>
                      <a:r>
                        <a:rPr lang="th-TH" sz="1800" b="0" dirty="0" smtClean="0">
                          <a:solidFill>
                            <a:srgbClr val="000000"/>
                          </a:solidFill>
                          <a:latin typeface="TH SarabunPSK" pitchFamily="34" charset="-34"/>
                          <a:ea typeface="Times New Roman"/>
                          <a:cs typeface="TH SarabunPSK" pitchFamily="34" charset="-34"/>
                        </a:rPr>
                        <a:t>ระวัง</a:t>
                      </a:r>
                      <a:r>
                        <a:rPr lang="en-US" sz="1800" b="0" dirty="0" smtClean="0">
                          <a:solidFill>
                            <a:srgbClr val="000000"/>
                          </a:solidFill>
                          <a:latin typeface="TH SarabunPSK" pitchFamily="34" charset="-34"/>
                          <a:ea typeface="Times New Roman"/>
                          <a:cs typeface="TH SarabunPSK" pitchFamily="34" charset="-34"/>
                        </a:rPr>
                        <a:t>,2 </a:t>
                      </a:r>
                      <a:r>
                        <a:rPr lang="th-TH" sz="1800" b="0" dirty="0">
                          <a:solidFill>
                            <a:srgbClr val="000000"/>
                          </a:solidFill>
                          <a:latin typeface="TH SarabunPSK" pitchFamily="34" charset="-34"/>
                          <a:ea typeface="Times New Roman"/>
                          <a:cs typeface="TH SarabunPSK" pitchFamily="34" charset="-34"/>
                        </a:rPr>
                        <a:t>คือ วิกฤต</a:t>
                      </a:r>
                      <a:endParaRPr lang="en-US" sz="1800" b="0" dirty="0">
                        <a:latin typeface="TH SarabunPSK" pitchFamily="34" charset="-34"/>
                        <a:ea typeface="Calibri"/>
                        <a:cs typeface="TH SarabunPSK" pitchFamily="34" charset="-34"/>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36880">
                <a:tc>
                  <a:txBody>
                    <a:bodyPr/>
                    <a:lstStyle/>
                    <a:p>
                      <a:pPr marL="0" marR="0" algn="ctr">
                        <a:lnSpc>
                          <a:spcPct val="115000"/>
                        </a:lnSpc>
                        <a:spcBef>
                          <a:spcPts val="0"/>
                        </a:spcBef>
                        <a:spcAft>
                          <a:spcPts val="0"/>
                        </a:spcAft>
                      </a:pPr>
                      <a:r>
                        <a:rPr lang="en-US" sz="1800" dirty="0" err="1" smtClean="0">
                          <a:solidFill>
                            <a:srgbClr val="000000"/>
                          </a:solidFill>
                          <a:latin typeface="TH SarabunPSK"/>
                          <a:ea typeface="Times New Roman"/>
                          <a:cs typeface="Cordia New"/>
                        </a:rPr>
                        <a:t>Ec</a:t>
                      </a:r>
                      <a:r>
                        <a:rPr lang="en-US" sz="1800" dirty="0" smtClean="0">
                          <a:solidFill>
                            <a:srgbClr val="000000"/>
                          </a:solidFill>
                          <a:latin typeface="TH SarabunPSK"/>
                          <a:ea typeface="Times New Roman"/>
                          <a:cs typeface="Cordia New"/>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TH SarabunPSK"/>
                          <a:ea typeface="Times New Roman"/>
                          <a:cs typeface="Cordia New"/>
                        </a:rPr>
                        <a:t>40121</a:t>
                      </a:r>
                      <a:endParaRPr lang="en-US" sz="180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a:ea typeface="Times New Roman"/>
                          <a:cs typeface="Cordia New"/>
                        </a:rPr>
                        <a:t>float</a:t>
                      </a:r>
                      <a:endParaRPr lang="en-US" sz="180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Calibri"/>
                          <a:ea typeface="Times New Roman"/>
                          <a:cs typeface="TH SarabunPSK"/>
                        </a:rPr>
                        <a:t>ค่าความนำไฟฟ้าของน้ำในบ่อ</a:t>
                      </a:r>
                      <a:r>
                        <a:rPr lang="th-TH" sz="1800" dirty="0" smtClean="0">
                          <a:solidFill>
                            <a:srgbClr val="000000"/>
                          </a:solidFill>
                          <a:latin typeface="Calibri"/>
                          <a:ea typeface="Times New Roman"/>
                          <a:cs typeface="TH SarabunPSK"/>
                        </a:rPr>
                        <a:t>ที่</a:t>
                      </a:r>
                      <a:r>
                        <a:rPr lang="th-TH" sz="1800" dirty="0" smtClean="0">
                          <a:solidFill>
                            <a:srgbClr val="000000"/>
                          </a:solidFill>
                          <a:latin typeface="TH SarabunPSK"/>
                          <a:ea typeface="Times New Roman"/>
                          <a:cs typeface="+mn-cs"/>
                        </a:rPr>
                        <a:t>ตรวจวัด</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760">
                <a:tc>
                  <a:txBody>
                    <a:bodyPr/>
                    <a:lstStyle/>
                    <a:p>
                      <a:pPr marL="0" marR="0" algn="ctr">
                        <a:lnSpc>
                          <a:spcPct val="115000"/>
                        </a:lnSpc>
                        <a:spcBef>
                          <a:spcPts val="0"/>
                        </a:spcBef>
                        <a:spcAft>
                          <a:spcPts val="0"/>
                        </a:spcAft>
                      </a:pPr>
                      <a:r>
                        <a:rPr lang="en-US" sz="1800" dirty="0" err="1" smtClean="0">
                          <a:solidFill>
                            <a:srgbClr val="000000"/>
                          </a:solidFill>
                          <a:latin typeface="TH SarabunPSK"/>
                          <a:ea typeface="Times New Roman"/>
                          <a:cs typeface="Cordia New"/>
                        </a:rPr>
                        <a:t>L_warn_ec</a:t>
                      </a:r>
                      <a:r>
                        <a:rPr lang="en-US" sz="1800" dirty="0" smtClean="0">
                          <a:solidFill>
                            <a:srgbClr val="000000"/>
                          </a:solidFill>
                          <a:latin typeface="TH SarabunPSK"/>
                          <a:ea typeface="Times New Roman"/>
                          <a:cs typeface="Cordia New"/>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a:ea typeface="Times New Roman"/>
                          <a:cs typeface="Cordia New"/>
                        </a:rPr>
                        <a:t>40123</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a:ea typeface="Times New Roman"/>
                          <a:cs typeface="Cordia New"/>
                        </a:rPr>
                        <a:t>float</a:t>
                      </a:r>
                      <a:endParaRPr lang="en-US" sz="180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Calibri"/>
                          <a:ea typeface="Times New Roman"/>
                          <a:cs typeface="TH SarabunPSK"/>
                        </a:rPr>
                        <a:t>ระดับความนำไฟฟ้าที่ให้มีการแจ้งเตือนภัยว่าค่าความนำในน้ำต่ำให้เฝ้าระวัง สำหรับบ่อ</a:t>
                      </a:r>
                      <a:r>
                        <a:rPr lang="th-TH" sz="1800" dirty="0" smtClean="0">
                          <a:solidFill>
                            <a:srgbClr val="000000"/>
                          </a:solidFill>
                          <a:latin typeface="Calibri"/>
                          <a:ea typeface="Times New Roman"/>
                          <a:cs typeface="TH SarabunPSK"/>
                        </a:rPr>
                        <a:t>ที่</a:t>
                      </a:r>
                      <a:r>
                        <a:rPr lang="th-TH" sz="1800" dirty="0" smtClean="0">
                          <a:solidFill>
                            <a:srgbClr val="000000"/>
                          </a:solidFill>
                          <a:latin typeface="TH SarabunPSK"/>
                          <a:ea typeface="Times New Roman"/>
                          <a:cs typeface="+mn-cs"/>
                        </a:rPr>
                        <a:t>ตรวจวัด</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760">
                <a:tc>
                  <a:txBody>
                    <a:bodyPr/>
                    <a:lstStyle/>
                    <a:p>
                      <a:pPr marL="0" marR="0" algn="ctr">
                        <a:lnSpc>
                          <a:spcPct val="115000"/>
                        </a:lnSpc>
                        <a:spcBef>
                          <a:spcPts val="0"/>
                        </a:spcBef>
                        <a:spcAft>
                          <a:spcPts val="0"/>
                        </a:spcAft>
                      </a:pPr>
                      <a:r>
                        <a:rPr lang="en-US" sz="1800" dirty="0" err="1" smtClean="0">
                          <a:solidFill>
                            <a:srgbClr val="000000"/>
                          </a:solidFill>
                          <a:latin typeface="TH SarabunPSK"/>
                          <a:ea typeface="Times New Roman"/>
                          <a:cs typeface="Cordia New"/>
                        </a:rPr>
                        <a:t>L_alarm_ec</a:t>
                      </a:r>
                      <a:r>
                        <a:rPr lang="en-US" sz="1800" dirty="0" smtClean="0">
                          <a:solidFill>
                            <a:srgbClr val="000000"/>
                          </a:solidFill>
                          <a:latin typeface="TH SarabunPSK"/>
                          <a:ea typeface="Times New Roman"/>
                          <a:cs typeface="Cordia New"/>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a:ea typeface="Times New Roman"/>
                          <a:cs typeface="Cordia New"/>
                        </a:rPr>
                        <a:t>40125</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a:ea typeface="Times New Roman"/>
                          <a:cs typeface="Cordia New"/>
                        </a:rPr>
                        <a:t>float</a:t>
                      </a:r>
                      <a:endParaRPr lang="en-US" sz="180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Calibri"/>
                          <a:ea typeface="Times New Roman"/>
                          <a:cs typeface="TH SarabunPSK"/>
                        </a:rPr>
                        <a:t>ระดับความนำไฟฟ้าที่ให้มีการแจ้งเตือนภัยว่าค่าความนำในน้ำต่ำถึงจุดวิกฤตแล้วสำหรับบ่อ</a:t>
                      </a:r>
                      <a:r>
                        <a:rPr lang="th-TH" sz="1800" dirty="0" smtClean="0">
                          <a:solidFill>
                            <a:srgbClr val="000000"/>
                          </a:solidFill>
                          <a:latin typeface="Calibri"/>
                          <a:ea typeface="Times New Roman"/>
                          <a:cs typeface="TH SarabunPSK"/>
                        </a:rPr>
                        <a:t>ที่</a:t>
                      </a:r>
                      <a:r>
                        <a:rPr lang="th-TH" sz="1800" dirty="0" smtClean="0">
                          <a:solidFill>
                            <a:srgbClr val="000000"/>
                          </a:solidFill>
                          <a:latin typeface="TH SarabunPSK"/>
                          <a:ea typeface="Times New Roman"/>
                          <a:cs typeface="+mn-cs"/>
                        </a:rPr>
                        <a:t>ตรวจวัด</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760">
                <a:tc>
                  <a:txBody>
                    <a:bodyPr/>
                    <a:lstStyle/>
                    <a:p>
                      <a:pPr marL="0" marR="0" algn="ctr">
                        <a:lnSpc>
                          <a:spcPct val="115000"/>
                        </a:lnSpc>
                        <a:spcBef>
                          <a:spcPts val="0"/>
                        </a:spcBef>
                        <a:spcAft>
                          <a:spcPts val="0"/>
                        </a:spcAft>
                      </a:pPr>
                      <a:r>
                        <a:rPr lang="en-US" sz="1800" dirty="0" err="1" smtClean="0">
                          <a:solidFill>
                            <a:srgbClr val="000000"/>
                          </a:solidFill>
                          <a:latin typeface="TH SarabunPSK"/>
                          <a:ea typeface="Times New Roman"/>
                          <a:cs typeface="Cordia New"/>
                        </a:rPr>
                        <a:t>H_warn_ec</a:t>
                      </a:r>
                      <a:r>
                        <a:rPr lang="en-US" sz="1800" dirty="0" smtClean="0">
                          <a:solidFill>
                            <a:srgbClr val="000000"/>
                          </a:solidFill>
                          <a:latin typeface="TH SarabunPSK"/>
                          <a:ea typeface="Times New Roman"/>
                          <a:cs typeface="Cordia New"/>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a:ea typeface="Times New Roman"/>
                          <a:cs typeface="Cordia New"/>
                        </a:rPr>
                        <a:t>40127</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a:ea typeface="Times New Roman"/>
                          <a:cs typeface="Cordia New"/>
                        </a:rPr>
                        <a:t>float</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Calibri"/>
                          <a:ea typeface="Times New Roman"/>
                          <a:cs typeface="TH SarabunPSK"/>
                        </a:rPr>
                        <a:t>ระดับความนำไฟฟ้าที่ให้มีการแจ้งเตือนภัยว่าค่าความนำในน้ำสูงให้เฝ้าระวัง สำหรับบ่อ</a:t>
                      </a:r>
                      <a:r>
                        <a:rPr lang="th-TH" sz="1800" dirty="0" smtClean="0">
                          <a:solidFill>
                            <a:srgbClr val="000000"/>
                          </a:solidFill>
                          <a:latin typeface="Calibri"/>
                          <a:ea typeface="Times New Roman"/>
                          <a:cs typeface="TH SarabunPSK"/>
                        </a:rPr>
                        <a:t>ที่</a:t>
                      </a:r>
                      <a:r>
                        <a:rPr lang="th-TH" sz="1800" dirty="0" smtClean="0">
                          <a:solidFill>
                            <a:srgbClr val="000000"/>
                          </a:solidFill>
                          <a:latin typeface="TH SarabunPSK"/>
                          <a:ea typeface="Times New Roman"/>
                          <a:cs typeface="+mn-cs"/>
                        </a:rPr>
                        <a:t>ตรวจวัด</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760">
                <a:tc>
                  <a:txBody>
                    <a:bodyPr/>
                    <a:lstStyle/>
                    <a:p>
                      <a:pPr marL="0" marR="0" algn="ctr">
                        <a:lnSpc>
                          <a:spcPct val="115000"/>
                        </a:lnSpc>
                        <a:spcBef>
                          <a:spcPts val="0"/>
                        </a:spcBef>
                        <a:spcAft>
                          <a:spcPts val="0"/>
                        </a:spcAft>
                      </a:pPr>
                      <a:r>
                        <a:rPr lang="en-US" sz="1800" dirty="0" err="1" smtClean="0">
                          <a:solidFill>
                            <a:srgbClr val="000000"/>
                          </a:solidFill>
                          <a:latin typeface="TH SarabunPSK"/>
                          <a:ea typeface="Times New Roman"/>
                          <a:cs typeface="Cordia New"/>
                        </a:rPr>
                        <a:t>H_alarm_ec</a:t>
                      </a:r>
                      <a:r>
                        <a:rPr lang="en-US" sz="1800" dirty="0" smtClean="0">
                          <a:solidFill>
                            <a:srgbClr val="000000"/>
                          </a:solidFill>
                          <a:latin typeface="TH SarabunPSK"/>
                          <a:ea typeface="Times New Roman"/>
                          <a:cs typeface="Cordia New"/>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a:ea typeface="Times New Roman"/>
                          <a:cs typeface="Cordia New"/>
                        </a:rPr>
                        <a:t>40129</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a:ea typeface="Times New Roman"/>
                          <a:cs typeface="Cordia New"/>
                        </a:rPr>
                        <a:t>float</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Calibri"/>
                          <a:ea typeface="Times New Roman"/>
                          <a:cs typeface="TH SarabunPSK"/>
                        </a:rPr>
                        <a:t>ระดับความนำไฟฟ้าที่ให้มีการแจ้งเตือนภัยว่าค่าความนำในน้ำสูงถึงจุดวิกฤตแล้วสำหรับบ่อ</a:t>
                      </a:r>
                      <a:r>
                        <a:rPr lang="th-TH" sz="1800" dirty="0" smtClean="0">
                          <a:solidFill>
                            <a:srgbClr val="000000"/>
                          </a:solidFill>
                          <a:latin typeface="Calibri"/>
                          <a:ea typeface="Times New Roman"/>
                          <a:cs typeface="TH SarabunPSK"/>
                        </a:rPr>
                        <a:t>ที่</a:t>
                      </a:r>
                      <a:r>
                        <a:rPr lang="th-TH" sz="1800" dirty="0" smtClean="0">
                          <a:solidFill>
                            <a:srgbClr val="000000"/>
                          </a:solidFill>
                          <a:latin typeface="TH SarabunPSK"/>
                          <a:ea typeface="Times New Roman"/>
                          <a:cs typeface="+mn-cs"/>
                        </a:rPr>
                        <a:t>ตรวจวัด</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2200">
                <a:tc>
                  <a:txBody>
                    <a:bodyPr/>
                    <a:lstStyle/>
                    <a:p>
                      <a:pPr marL="0" marR="0" algn="ctr">
                        <a:lnSpc>
                          <a:spcPct val="115000"/>
                        </a:lnSpc>
                        <a:spcBef>
                          <a:spcPts val="0"/>
                        </a:spcBef>
                        <a:spcAft>
                          <a:spcPts val="0"/>
                        </a:spcAft>
                      </a:pPr>
                      <a:r>
                        <a:rPr lang="en-US" sz="1800" dirty="0" err="1" smtClean="0">
                          <a:solidFill>
                            <a:srgbClr val="000000"/>
                          </a:solidFill>
                          <a:latin typeface="TH SarabunPSK"/>
                          <a:ea typeface="Times New Roman"/>
                          <a:cs typeface="Cordia New"/>
                        </a:rPr>
                        <a:t>st_alarm_ec</a:t>
                      </a:r>
                      <a:r>
                        <a:rPr lang="en-US" sz="1800" dirty="0" smtClean="0">
                          <a:solidFill>
                            <a:srgbClr val="000000"/>
                          </a:solidFill>
                          <a:latin typeface="TH SarabunPSK"/>
                          <a:ea typeface="Times New Roman"/>
                          <a:cs typeface="Cordia New"/>
                        </a:rPr>
                        <a:t>_</a:t>
                      </a:r>
                      <a:r>
                        <a:rPr lang="th-TH" sz="1800" b="0" i="0" u="none" strike="noStrike" dirty="0" smtClean="0">
                          <a:solidFill>
                            <a:srgbClr val="000000"/>
                          </a:solidFill>
                          <a:latin typeface="TH SarabunPSK" pitchFamily="34" charset="-34"/>
                          <a:cs typeface="TH SarabunPSK" pitchFamily="34" charset="-34"/>
                        </a:rPr>
                        <a:t>รหัสบ่อ</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a:ea typeface="Times New Roman"/>
                          <a:cs typeface="Cordia New"/>
                        </a:rPr>
                        <a:t>40131</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a:ea typeface="Times New Roman"/>
                          <a:cs typeface="Cordia New"/>
                        </a:rPr>
                        <a:t>float</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Calibri"/>
                          <a:ea typeface="Times New Roman"/>
                          <a:cs typeface="TH SarabunPSK"/>
                        </a:rPr>
                        <a:t>สถานะการแจ้งเตือนของค่าความนำไฟฟ้าในบ่อ</a:t>
                      </a:r>
                      <a:r>
                        <a:rPr lang="th-TH" sz="1800" dirty="0" smtClean="0">
                          <a:solidFill>
                            <a:srgbClr val="000000"/>
                          </a:solidFill>
                          <a:latin typeface="Calibri"/>
                          <a:ea typeface="Times New Roman"/>
                          <a:cs typeface="TH SarabunPSK"/>
                        </a:rPr>
                        <a:t>ที่</a:t>
                      </a:r>
                      <a:r>
                        <a:rPr lang="th-TH" sz="1800" dirty="0" smtClean="0">
                          <a:solidFill>
                            <a:srgbClr val="000000"/>
                          </a:solidFill>
                          <a:latin typeface="TH SarabunPSK"/>
                          <a:ea typeface="Times New Roman"/>
                          <a:cs typeface="Cordia New"/>
                        </a:rPr>
                        <a:t>ตรวจวัด</a:t>
                      </a:r>
                      <a:endParaRPr lang="en-US" sz="1800" dirty="0">
                        <a:latin typeface="Calibri"/>
                        <a:ea typeface="Calibri"/>
                        <a:cs typeface="Cordia New"/>
                      </a:endParaRPr>
                    </a:p>
                    <a:p>
                      <a:pPr marL="0" marR="0">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0 </a:t>
                      </a:r>
                      <a:r>
                        <a:rPr lang="th-TH" sz="1800" dirty="0">
                          <a:solidFill>
                            <a:srgbClr val="000000"/>
                          </a:solidFill>
                          <a:latin typeface="TH SarabunPSK" pitchFamily="34" charset="-34"/>
                          <a:ea typeface="Times New Roman"/>
                          <a:cs typeface="TH SarabunPSK" pitchFamily="34" charset="-34"/>
                        </a:rPr>
                        <a:t>คือ </a:t>
                      </a:r>
                      <a:r>
                        <a:rPr lang="th-TH" sz="1800" dirty="0" smtClean="0">
                          <a:solidFill>
                            <a:srgbClr val="000000"/>
                          </a:solidFill>
                          <a:latin typeface="TH SarabunPSK" pitchFamily="34" charset="-34"/>
                          <a:ea typeface="Times New Roman"/>
                          <a:cs typeface="TH SarabunPSK" pitchFamily="34" charset="-34"/>
                        </a:rPr>
                        <a:t>ปกติ</a:t>
                      </a:r>
                      <a:r>
                        <a:rPr lang="en-US" sz="1800" dirty="0" smtClean="0">
                          <a:solidFill>
                            <a:srgbClr val="000000"/>
                          </a:solidFill>
                          <a:latin typeface="TH SarabunPSK" pitchFamily="34" charset="-34"/>
                          <a:ea typeface="Times New Roman"/>
                          <a:cs typeface="TH SarabunPSK" pitchFamily="34" charset="-34"/>
                        </a:rPr>
                        <a:t>,1 </a:t>
                      </a:r>
                      <a:r>
                        <a:rPr lang="th-TH" sz="1800" dirty="0">
                          <a:solidFill>
                            <a:srgbClr val="000000"/>
                          </a:solidFill>
                          <a:latin typeface="TH SarabunPSK" pitchFamily="34" charset="-34"/>
                          <a:ea typeface="Times New Roman"/>
                          <a:cs typeface="TH SarabunPSK" pitchFamily="34" charset="-34"/>
                        </a:rPr>
                        <a:t>คือ เฝ้า</a:t>
                      </a:r>
                      <a:r>
                        <a:rPr lang="th-TH" sz="1800" dirty="0" smtClean="0">
                          <a:solidFill>
                            <a:srgbClr val="000000"/>
                          </a:solidFill>
                          <a:latin typeface="TH SarabunPSK" pitchFamily="34" charset="-34"/>
                          <a:ea typeface="Times New Roman"/>
                          <a:cs typeface="TH SarabunPSK" pitchFamily="34" charset="-34"/>
                        </a:rPr>
                        <a:t>ระวัง</a:t>
                      </a:r>
                      <a:r>
                        <a:rPr lang="en-US" sz="1800" dirty="0" smtClean="0">
                          <a:solidFill>
                            <a:srgbClr val="000000"/>
                          </a:solidFill>
                          <a:latin typeface="TH SarabunPSK" pitchFamily="34" charset="-34"/>
                          <a:ea typeface="Times New Roman"/>
                          <a:cs typeface="TH SarabunPSK" pitchFamily="34" charset="-34"/>
                        </a:rPr>
                        <a:t>,2 </a:t>
                      </a:r>
                      <a:r>
                        <a:rPr lang="th-TH" sz="1800" dirty="0">
                          <a:solidFill>
                            <a:srgbClr val="000000"/>
                          </a:solidFill>
                          <a:latin typeface="TH SarabunPSK" pitchFamily="34" charset="-34"/>
                          <a:ea typeface="Times New Roman"/>
                          <a:cs typeface="TH SarabunPSK" pitchFamily="34" charset="-34"/>
                        </a:rPr>
                        <a:t>คือ วิกฤต</a:t>
                      </a:r>
                      <a:endParaRPr lang="en-US" sz="1800" dirty="0">
                        <a:latin typeface="TH SarabunPSK" pitchFamily="34" charset="-34"/>
                        <a:ea typeface="Calibri"/>
                        <a:cs typeface="TH SarabunPSK" pitchFamily="34" charset="-34"/>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880">
                <a:tc>
                  <a:txBody>
                    <a:bodyPr/>
                    <a:lstStyle/>
                    <a:p>
                      <a:pPr marL="0" marR="0" algn="ctr">
                        <a:lnSpc>
                          <a:spcPct val="115000"/>
                        </a:lnSpc>
                        <a:spcBef>
                          <a:spcPts val="0"/>
                        </a:spcBef>
                        <a:spcAft>
                          <a:spcPts val="0"/>
                        </a:spcAft>
                      </a:pPr>
                      <a:r>
                        <a:rPr lang="en-US" sz="1800" dirty="0" smtClean="0">
                          <a:solidFill>
                            <a:srgbClr val="000000"/>
                          </a:solidFill>
                          <a:latin typeface="TH SarabunPSK"/>
                          <a:ea typeface="Times New Roman"/>
                          <a:cs typeface="Cordia New"/>
                        </a:rPr>
                        <a:t>TDS_</a:t>
                      </a:r>
                      <a:r>
                        <a:rPr lang="th-TH" sz="1800" b="0" i="0" u="none" strike="noStrike" dirty="0" smtClean="0">
                          <a:solidFill>
                            <a:srgbClr val="000000"/>
                          </a:solidFill>
                          <a:latin typeface="TH SarabunPSK" pitchFamily="34" charset="-34"/>
                          <a:cs typeface="TH SarabunPSK" pitchFamily="34" charset="-34"/>
                        </a:rPr>
                        <a:t>รหัสบ่อ</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a:ea typeface="Times New Roman"/>
                          <a:cs typeface="Cordia New"/>
                        </a:rPr>
                        <a:t>40133</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a:ea typeface="Times New Roman"/>
                          <a:cs typeface="Cordia New"/>
                        </a:rPr>
                        <a:t>float</a:t>
                      </a:r>
                      <a:endParaRPr lang="en-US" sz="1800" dirty="0">
                        <a:latin typeface="Calibri"/>
                        <a:ea typeface="Calibri"/>
                        <a:cs typeface="Cordia New"/>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smtClean="0">
                          <a:solidFill>
                            <a:srgbClr val="000000"/>
                          </a:solidFill>
                          <a:latin typeface="TH SarabunPSK" pitchFamily="34" charset="-34"/>
                          <a:ea typeface="Times New Roman"/>
                          <a:cs typeface="TH SarabunPSK" pitchFamily="34" charset="-34"/>
                        </a:rPr>
                        <a:t>ค่า</a:t>
                      </a:r>
                      <a:r>
                        <a:rPr lang="th-TH" sz="1800" baseline="0" dirty="0" smtClean="0">
                          <a:solidFill>
                            <a:srgbClr val="000000"/>
                          </a:solidFill>
                          <a:latin typeface="TH SarabunPSK" pitchFamily="34" charset="-34"/>
                          <a:ea typeface="Times New Roman"/>
                          <a:cs typeface="TH SarabunPSK" pitchFamily="34" charset="-34"/>
                        </a:rPr>
                        <a:t> </a:t>
                      </a:r>
                      <a:r>
                        <a:rPr lang="en-US" sz="1800" baseline="0" dirty="0" smtClean="0">
                          <a:solidFill>
                            <a:srgbClr val="000000"/>
                          </a:solidFill>
                          <a:latin typeface="TH SarabunPSK" pitchFamily="34" charset="-34"/>
                          <a:ea typeface="Times New Roman"/>
                          <a:cs typeface="TH SarabunPSK" pitchFamily="34" charset="-34"/>
                        </a:rPr>
                        <a:t>TDS </a:t>
                      </a:r>
                      <a:r>
                        <a:rPr lang="th-TH" sz="1800" dirty="0" smtClean="0">
                          <a:solidFill>
                            <a:srgbClr val="000000"/>
                          </a:solidFill>
                          <a:latin typeface="TH SarabunPSK" pitchFamily="34" charset="-34"/>
                          <a:ea typeface="Times New Roman"/>
                          <a:cs typeface="TH SarabunPSK" pitchFamily="34" charset="-34"/>
                        </a:rPr>
                        <a:t>ของ</a:t>
                      </a:r>
                      <a:r>
                        <a:rPr lang="th-TH" sz="1800" dirty="0">
                          <a:solidFill>
                            <a:srgbClr val="000000"/>
                          </a:solidFill>
                          <a:latin typeface="TH SarabunPSK" pitchFamily="34" charset="-34"/>
                          <a:ea typeface="Times New Roman"/>
                          <a:cs typeface="TH SarabunPSK" pitchFamily="34" charset="-34"/>
                        </a:rPr>
                        <a:t>น้ำในบ่อที</a:t>
                      </a:r>
                      <a:r>
                        <a:rPr lang="en-US" sz="1800" dirty="0">
                          <a:solidFill>
                            <a:srgbClr val="000000"/>
                          </a:solidFill>
                          <a:latin typeface="TH SarabunPSK" pitchFamily="34" charset="-34"/>
                          <a:ea typeface="Times New Roman"/>
                          <a:cs typeface="TH SarabunPSK" pitchFamily="34" charset="-34"/>
                        </a:rPr>
                        <a:t> 1</a:t>
                      </a:r>
                      <a:endParaRPr lang="en-US" sz="1800" dirty="0">
                        <a:latin typeface="TH SarabunPSK" pitchFamily="34" charset="-34"/>
                        <a:ea typeface="Calibri"/>
                        <a:cs typeface="TH SarabunPSK" pitchFamily="34" charset="-34"/>
                      </a:endParaRPr>
                    </a:p>
                  </a:txBody>
                  <a:tcPr marL="33130" marR="331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52400"/>
          <a:ext cx="8762999" cy="6558511"/>
        </p:xfrm>
        <a:graphic>
          <a:graphicData uri="http://schemas.openxmlformats.org/drawingml/2006/table">
            <a:tbl>
              <a:tblPr/>
              <a:tblGrid>
                <a:gridCol w="1600200"/>
                <a:gridCol w="1371600"/>
                <a:gridCol w="990600"/>
                <a:gridCol w="4800599"/>
              </a:tblGrid>
              <a:tr h="607128">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L_warn_TDS</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40135</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pitchFamily="34" charset="-34"/>
                          <a:ea typeface="Times New Roman"/>
                          <a:cs typeface="TH SarabunPSK" pitchFamily="34" charset="-34"/>
                        </a:rPr>
                        <a:t>float</a:t>
                      </a:r>
                      <a:endParaRPr lang="en-US" sz="180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smtClean="0">
                          <a:solidFill>
                            <a:srgbClr val="000000"/>
                          </a:solidFill>
                          <a:latin typeface="TH SarabunPSK" pitchFamily="34" charset="-34"/>
                          <a:ea typeface="Times New Roman"/>
                          <a:cs typeface="TH SarabunPSK" pitchFamily="34" charset="-34"/>
                        </a:rPr>
                        <a:t>ค่า</a:t>
                      </a:r>
                      <a:r>
                        <a:rPr lang="th-TH" sz="1800" baseline="0" dirty="0" smtClean="0">
                          <a:solidFill>
                            <a:srgbClr val="000000"/>
                          </a:solidFill>
                          <a:latin typeface="TH SarabunPSK" pitchFamily="34" charset="-34"/>
                          <a:ea typeface="Times New Roman"/>
                          <a:cs typeface="TH SarabunPSK" pitchFamily="34" charset="-34"/>
                        </a:rPr>
                        <a:t> </a:t>
                      </a:r>
                      <a:r>
                        <a:rPr lang="en-US" sz="1800" baseline="0" dirty="0" smtClean="0">
                          <a:solidFill>
                            <a:srgbClr val="000000"/>
                          </a:solidFill>
                          <a:latin typeface="TH SarabunPSK" pitchFamily="34" charset="-34"/>
                          <a:ea typeface="Times New Roman"/>
                          <a:cs typeface="TH SarabunPSK" pitchFamily="34" charset="-34"/>
                        </a:rPr>
                        <a:t>TDS </a:t>
                      </a:r>
                      <a:r>
                        <a:rPr lang="th-TH" sz="1800" dirty="0" smtClean="0">
                          <a:solidFill>
                            <a:srgbClr val="000000"/>
                          </a:solidFill>
                          <a:latin typeface="TH SarabunPSK" pitchFamily="34" charset="-34"/>
                          <a:ea typeface="Times New Roman"/>
                          <a:cs typeface="TH SarabunPSK" pitchFamily="34" charset="-34"/>
                        </a:rPr>
                        <a:t>ที่ให้</a:t>
                      </a:r>
                      <a:r>
                        <a:rPr lang="th-TH" sz="1800" dirty="0">
                          <a:solidFill>
                            <a:srgbClr val="000000"/>
                          </a:solidFill>
                          <a:latin typeface="TH SarabunPSK" pitchFamily="34" charset="-34"/>
                          <a:ea typeface="Times New Roman"/>
                          <a:cs typeface="TH SarabunPSK" pitchFamily="34" charset="-34"/>
                        </a:rPr>
                        <a:t>มีการแจ้งเตือนภัยว่า</a:t>
                      </a:r>
                      <a:r>
                        <a:rPr lang="th-TH" sz="1800" dirty="0" smtClean="0">
                          <a:solidFill>
                            <a:srgbClr val="000000"/>
                          </a:solidFill>
                          <a:latin typeface="TH SarabunPSK" pitchFamily="34" charset="-34"/>
                          <a:ea typeface="Times New Roman"/>
                          <a:cs typeface="TH SarabunPSK" pitchFamily="34" charset="-34"/>
                        </a:rPr>
                        <a:t>ค่า</a:t>
                      </a:r>
                      <a:r>
                        <a:rPr lang="en-US" sz="1800" baseline="0" dirty="0" smtClean="0">
                          <a:solidFill>
                            <a:srgbClr val="000000"/>
                          </a:solidFill>
                          <a:latin typeface="TH SarabunPSK" pitchFamily="34" charset="-34"/>
                          <a:ea typeface="Times New Roman"/>
                          <a:cs typeface="TH SarabunPSK" pitchFamily="34" charset="-34"/>
                        </a:rPr>
                        <a:t> TDS </a:t>
                      </a:r>
                      <a:r>
                        <a:rPr lang="th-TH" sz="1800" dirty="0" smtClean="0">
                          <a:solidFill>
                            <a:srgbClr val="000000"/>
                          </a:solidFill>
                          <a:latin typeface="TH SarabunPSK" pitchFamily="34" charset="-34"/>
                          <a:ea typeface="Times New Roman"/>
                          <a:cs typeface="TH SarabunPSK" pitchFamily="34" charset="-34"/>
                        </a:rPr>
                        <a:t>ใน</a:t>
                      </a:r>
                      <a:r>
                        <a:rPr lang="th-TH" sz="1800" dirty="0">
                          <a:solidFill>
                            <a:srgbClr val="000000"/>
                          </a:solidFill>
                          <a:latin typeface="TH SarabunPSK" pitchFamily="34" charset="-34"/>
                          <a:ea typeface="Times New Roman"/>
                          <a:cs typeface="TH SarabunPSK" pitchFamily="34" charset="-34"/>
                        </a:rPr>
                        <a:t>น้ำต่ำให้เฝ้าระวัง สำหรับบ่อที่ </a:t>
                      </a:r>
                      <a:r>
                        <a:rPr lang="en-US" sz="1800" dirty="0">
                          <a:solidFill>
                            <a:srgbClr val="000000"/>
                          </a:solidFill>
                          <a:latin typeface="TH SarabunPSK" pitchFamily="34" charset="-34"/>
                          <a:ea typeface="Times New Roman"/>
                          <a:cs typeface="TH SarabunPSK" pitchFamily="34" charset="-34"/>
                        </a:rPr>
                        <a:t>1</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607128">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L_alarm_TDS</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40137</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pitchFamily="34" charset="-34"/>
                          <a:ea typeface="Times New Roman"/>
                          <a:cs typeface="TH SarabunPSK" pitchFamily="34" charset="-34"/>
                        </a:rPr>
                        <a:t>float</a:t>
                      </a:r>
                      <a:endParaRPr lang="en-US" sz="180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smtClean="0">
                          <a:solidFill>
                            <a:srgbClr val="000000"/>
                          </a:solidFill>
                          <a:latin typeface="TH SarabunPSK" pitchFamily="34" charset="-34"/>
                          <a:ea typeface="Times New Roman"/>
                          <a:cs typeface="TH SarabunPSK" pitchFamily="34" charset="-34"/>
                        </a:rPr>
                        <a:t>ค่า</a:t>
                      </a:r>
                      <a:r>
                        <a:rPr lang="th-TH" sz="1800" baseline="0" dirty="0" smtClean="0">
                          <a:solidFill>
                            <a:srgbClr val="000000"/>
                          </a:solidFill>
                          <a:latin typeface="TH SarabunPSK" pitchFamily="34" charset="-34"/>
                          <a:ea typeface="Times New Roman"/>
                          <a:cs typeface="TH SarabunPSK" pitchFamily="34" charset="-34"/>
                        </a:rPr>
                        <a:t> </a:t>
                      </a:r>
                      <a:r>
                        <a:rPr lang="en-US" sz="1800" baseline="0" dirty="0" smtClean="0">
                          <a:solidFill>
                            <a:srgbClr val="000000"/>
                          </a:solidFill>
                          <a:latin typeface="TH SarabunPSK" pitchFamily="34" charset="-34"/>
                          <a:ea typeface="Times New Roman"/>
                          <a:cs typeface="TH SarabunPSK" pitchFamily="34" charset="-34"/>
                        </a:rPr>
                        <a:t>TDS </a:t>
                      </a:r>
                      <a:r>
                        <a:rPr lang="th-TH" sz="1800" dirty="0" smtClean="0">
                          <a:solidFill>
                            <a:srgbClr val="000000"/>
                          </a:solidFill>
                          <a:latin typeface="TH SarabunPSK" pitchFamily="34" charset="-34"/>
                          <a:ea typeface="Times New Roman"/>
                          <a:cs typeface="TH SarabunPSK" pitchFamily="34" charset="-34"/>
                        </a:rPr>
                        <a:t>ที่ให้</a:t>
                      </a:r>
                      <a:r>
                        <a:rPr lang="th-TH" sz="1800" dirty="0">
                          <a:solidFill>
                            <a:srgbClr val="000000"/>
                          </a:solidFill>
                          <a:latin typeface="TH SarabunPSK" pitchFamily="34" charset="-34"/>
                          <a:ea typeface="Times New Roman"/>
                          <a:cs typeface="TH SarabunPSK" pitchFamily="34" charset="-34"/>
                        </a:rPr>
                        <a:t>มีการแจ้งเตือนภัยว่า</a:t>
                      </a:r>
                      <a:r>
                        <a:rPr lang="th-TH" sz="1800" dirty="0" smtClean="0">
                          <a:solidFill>
                            <a:srgbClr val="000000"/>
                          </a:solidFill>
                          <a:latin typeface="TH SarabunPSK" pitchFamily="34" charset="-34"/>
                          <a:ea typeface="Times New Roman"/>
                          <a:cs typeface="TH SarabunPSK" pitchFamily="34" charset="-34"/>
                        </a:rPr>
                        <a:t>ค่า</a:t>
                      </a:r>
                      <a:r>
                        <a:rPr lang="en-US" sz="1800" dirty="0" smtClean="0">
                          <a:solidFill>
                            <a:srgbClr val="000000"/>
                          </a:solidFill>
                          <a:latin typeface="TH SarabunPSK" pitchFamily="34" charset="-34"/>
                          <a:ea typeface="Times New Roman"/>
                          <a:cs typeface="TH SarabunPSK" pitchFamily="34" charset="-34"/>
                        </a:rPr>
                        <a:t>TDS </a:t>
                      </a:r>
                      <a:r>
                        <a:rPr lang="th-TH" sz="1800" dirty="0" smtClean="0">
                          <a:solidFill>
                            <a:srgbClr val="000000"/>
                          </a:solidFill>
                          <a:latin typeface="TH SarabunPSK" pitchFamily="34" charset="-34"/>
                          <a:ea typeface="Times New Roman"/>
                          <a:cs typeface="TH SarabunPSK" pitchFamily="34" charset="-34"/>
                        </a:rPr>
                        <a:t>ใน</a:t>
                      </a:r>
                      <a:r>
                        <a:rPr lang="th-TH" sz="1800" dirty="0">
                          <a:solidFill>
                            <a:srgbClr val="000000"/>
                          </a:solidFill>
                          <a:latin typeface="TH SarabunPSK" pitchFamily="34" charset="-34"/>
                          <a:ea typeface="Times New Roman"/>
                          <a:cs typeface="TH SarabunPSK" pitchFamily="34" charset="-34"/>
                        </a:rPr>
                        <a:t>น้ำต่ำถึงจุดวิกฤตแล้วสำหรับบ่อที่ </a:t>
                      </a:r>
                      <a:r>
                        <a:rPr lang="en-US" sz="1800" dirty="0">
                          <a:solidFill>
                            <a:srgbClr val="000000"/>
                          </a:solidFill>
                          <a:latin typeface="TH SarabunPSK" pitchFamily="34" charset="-34"/>
                          <a:ea typeface="Times New Roman"/>
                          <a:cs typeface="TH SarabunPSK" pitchFamily="34" charset="-34"/>
                        </a:rPr>
                        <a:t>1</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128">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H_warn_TDS</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40139</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pitchFamily="34" charset="-34"/>
                          <a:ea typeface="Times New Roman"/>
                          <a:cs typeface="TH SarabunPSK" pitchFamily="34" charset="-34"/>
                        </a:rPr>
                        <a:t>float</a:t>
                      </a:r>
                      <a:endParaRPr lang="en-US" sz="180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smtClean="0">
                          <a:solidFill>
                            <a:srgbClr val="000000"/>
                          </a:solidFill>
                          <a:latin typeface="TH SarabunPSK" pitchFamily="34" charset="-34"/>
                          <a:ea typeface="Times New Roman"/>
                          <a:cs typeface="TH SarabunPSK" pitchFamily="34" charset="-34"/>
                        </a:rPr>
                        <a:t>ค่า</a:t>
                      </a:r>
                      <a:r>
                        <a:rPr lang="th-TH" sz="1800" baseline="0" dirty="0" smtClean="0">
                          <a:solidFill>
                            <a:srgbClr val="000000"/>
                          </a:solidFill>
                          <a:latin typeface="TH SarabunPSK" pitchFamily="34" charset="-34"/>
                          <a:ea typeface="Times New Roman"/>
                          <a:cs typeface="TH SarabunPSK" pitchFamily="34" charset="-34"/>
                        </a:rPr>
                        <a:t> </a:t>
                      </a:r>
                      <a:r>
                        <a:rPr lang="en-US" sz="1800" baseline="0" dirty="0" smtClean="0">
                          <a:solidFill>
                            <a:srgbClr val="000000"/>
                          </a:solidFill>
                          <a:latin typeface="TH SarabunPSK" pitchFamily="34" charset="-34"/>
                          <a:ea typeface="Times New Roman"/>
                          <a:cs typeface="TH SarabunPSK" pitchFamily="34" charset="-34"/>
                        </a:rPr>
                        <a:t>TDS </a:t>
                      </a:r>
                      <a:r>
                        <a:rPr lang="th-TH" sz="1800" dirty="0" smtClean="0">
                          <a:solidFill>
                            <a:srgbClr val="000000"/>
                          </a:solidFill>
                          <a:latin typeface="TH SarabunPSK" pitchFamily="34" charset="-34"/>
                          <a:ea typeface="Times New Roman"/>
                          <a:cs typeface="TH SarabunPSK" pitchFamily="34" charset="-34"/>
                        </a:rPr>
                        <a:t>ที่ให้</a:t>
                      </a:r>
                      <a:r>
                        <a:rPr lang="th-TH" sz="1800" dirty="0">
                          <a:solidFill>
                            <a:srgbClr val="000000"/>
                          </a:solidFill>
                          <a:latin typeface="TH SarabunPSK" pitchFamily="34" charset="-34"/>
                          <a:ea typeface="Times New Roman"/>
                          <a:cs typeface="TH SarabunPSK" pitchFamily="34" charset="-34"/>
                        </a:rPr>
                        <a:t>มีการแจ้งเตือนภัยว่า</a:t>
                      </a:r>
                      <a:r>
                        <a:rPr lang="th-TH" sz="1800" dirty="0" smtClean="0">
                          <a:solidFill>
                            <a:srgbClr val="000000"/>
                          </a:solidFill>
                          <a:latin typeface="TH SarabunPSK" pitchFamily="34" charset="-34"/>
                          <a:ea typeface="Times New Roman"/>
                          <a:cs typeface="TH SarabunPSK" pitchFamily="34" charset="-34"/>
                        </a:rPr>
                        <a:t>ค่า</a:t>
                      </a:r>
                      <a:r>
                        <a:rPr lang="th-TH" sz="1800" baseline="0" dirty="0" smtClean="0">
                          <a:solidFill>
                            <a:srgbClr val="000000"/>
                          </a:solidFill>
                          <a:latin typeface="TH SarabunPSK" pitchFamily="34" charset="-34"/>
                          <a:ea typeface="Times New Roman"/>
                          <a:cs typeface="TH SarabunPSK" pitchFamily="34" charset="-34"/>
                        </a:rPr>
                        <a:t> </a:t>
                      </a:r>
                      <a:r>
                        <a:rPr lang="en-US" sz="1800" baseline="0" dirty="0" smtClean="0">
                          <a:solidFill>
                            <a:srgbClr val="000000"/>
                          </a:solidFill>
                          <a:latin typeface="TH SarabunPSK" pitchFamily="34" charset="-34"/>
                          <a:ea typeface="Times New Roman"/>
                          <a:cs typeface="TH SarabunPSK" pitchFamily="34" charset="-34"/>
                        </a:rPr>
                        <a:t>TDS </a:t>
                      </a:r>
                      <a:r>
                        <a:rPr lang="th-TH" sz="1800" dirty="0" smtClean="0">
                          <a:solidFill>
                            <a:srgbClr val="000000"/>
                          </a:solidFill>
                          <a:latin typeface="TH SarabunPSK" pitchFamily="34" charset="-34"/>
                          <a:ea typeface="Times New Roman"/>
                          <a:cs typeface="TH SarabunPSK" pitchFamily="34" charset="-34"/>
                        </a:rPr>
                        <a:t>ใน</a:t>
                      </a:r>
                      <a:r>
                        <a:rPr lang="th-TH" sz="1800" dirty="0">
                          <a:solidFill>
                            <a:srgbClr val="000000"/>
                          </a:solidFill>
                          <a:latin typeface="TH SarabunPSK" pitchFamily="34" charset="-34"/>
                          <a:ea typeface="Times New Roman"/>
                          <a:cs typeface="TH SarabunPSK" pitchFamily="34" charset="-34"/>
                        </a:rPr>
                        <a:t>น้ำสูงให้เฝ้าระวัง สำหรับบ่อที่ </a:t>
                      </a:r>
                      <a:r>
                        <a:rPr lang="en-US" sz="1800" dirty="0">
                          <a:solidFill>
                            <a:srgbClr val="000000"/>
                          </a:solidFill>
                          <a:latin typeface="TH SarabunPSK" pitchFamily="34" charset="-34"/>
                          <a:ea typeface="Times New Roman"/>
                          <a:cs typeface="TH SarabunPSK" pitchFamily="34" charset="-34"/>
                        </a:rPr>
                        <a:t>1</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128">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H_alarm_TDS</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40141</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pitchFamily="34" charset="-34"/>
                          <a:ea typeface="Times New Roman"/>
                          <a:cs typeface="TH SarabunPSK" pitchFamily="34" charset="-34"/>
                        </a:rPr>
                        <a:t>float</a:t>
                      </a:r>
                      <a:endParaRPr lang="en-US" sz="180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baseline="0" dirty="0" smtClean="0">
                          <a:solidFill>
                            <a:srgbClr val="000000"/>
                          </a:solidFill>
                          <a:latin typeface="TH SarabunPSK" pitchFamily="34" charset="-34"/>
                          <a:ea typeface="Times New Roman"/>
                          <a:cs typeface="TH SarabunPSK" pitchFamily="34" charset="-34"/>
                        </a:rPr>
                        <a:t>ค่า</a:t>
                      </a:r>
                      <a:r>
                        <a:rPr lang="en-US" sz="1800" baseline="0" dirty="0" smtClean="0">
                          <a:solidFill>
                            <a:srgbClr val="000000"/>
                          </a:solidFill>
                          <a:latin typeface="TH SarabunPSK" pitchFamily="34" charset="-34"/>
                          <a:ea typeface="Times New Roman"/>
                          <a:cs typeface="TH SarabunPSK" pitchFamily="34" charset="-34"/>
                        </a:rPr>
                        <a:t> TDS </a:t>
                      </a:r>
                      <a:r>
                        <a:rPr lang="th-TH" sz="1800" dirty="0" smtClean="0">
                          <a:solidFill>
                            <a:srgbClr val="000000"/>
                          </a:solidFill>
                          <a:latin typeface="TH SarabunPSK" pitchFamily="34" charset="-34"/>
                          <a:ea typeface="Times New Roman"/>
                          <a:cs typeface="TH SarabunPSK" pitchFamily="34" charset="-34"/>
                        </a:rPr>
                        <a:t>ที่ให้</a:t>
                      </a:r>
                      <a:r>
                        <a:rPr lang="th-TH" sz="1800" dirty="0">
                          <a:solidFill>
                            <a:srgbClr val="000000"/>
                          </a:solidFill>
                          <a:latin typeface="TH SarabunPSK" pitchFamily="34" charset="-34"/>
                          <a:ea typeface="Times New Roman"/>
                          <a:cs typeface="TH SarabunPSK" pitchFamily="34" charset="-34"/>
                        </a:rPr>
                        <a:t>มีการแจ้งเตือนภัยว่า</a:t>
                      </a:r>
                      <a:r>
                        <a:rPr lang="th-TH" sz="1800" dirty="0" smtClean="0">
                          <a:solidFill>
                            <a:srgbClr val="000000"/>
                          </a:solidFill>
                          <a:latin typeface="TH SarabunPSK" pitchFamily="34" charset="-34"/>
                          <a:ea typeface="Times New Roman"/>
                          <a:cs typeface="TH SarabunPSK" pitchFamily="34" charset="-34"/>
                        </a:rPr>
                        <a:t>ค่า</a:t>
                      </a:r>
                      <a:r>
                        <a:rPr lang="en-US" sz="1800" dirty="0" smtClean="0">
                          <a:solidFill>
                            <a:srgbClr val="000000"/>
                          </a:solidFill>
                          <a:latin typeface="TH SarabunPSK" pitchFamily="34" charset="-34"/>
                          <a:ea typeface="Times New Roman"/>
                          <a:cs typeface="TH SarabunPSK" pitchFamily="34" charset="-34"/>
                        </a:rPr>
                        <a:t>TDS </a:t>
                      </a:r>
                      <a:r>
                        <a:rPr lang="th-TH" sz="1800" dirty="0" smtClean="0">
                          <a:solidFill>
                            <a:srgbClr val="000000"/>
                          </a:solidFill>
                          <a:latin typeface="TH SarabunPSK" pitchFamily="34" charset="-34"/>
                          <a:ea typeface="Times New Roman"/>
                          <a:cs typeface="TH SarabunPSK" pitchFamily="34" charset="-34"/>
                        </a:rPr>
                        <a:t>ใน</a:t>
                      </a:r>
                      <a:r>
                        <a:rPr lang="th-TH" sz="1800" dirty="0">
                          <a:solidFill>
                            <a:srgbClr val="000000"/>
                          </a:solidFill>
                          <a:latin typeface="TH SarabunPSK" pitchFamily="34" charset="-34"/>
                          <a:ea typeface="Times New Roman"/>
                          <a:cs typeface="TH SarabunPSK" pitchFamily="34" charset="-34"/>
                        </a:rPr>
                        <a:t>น้ำสูงถึงจุดวิกฤตแล้วสำหรับบ่อที่</a:t>
                      </a:r>
                      <a:r>
                        <a:rPr lang="en-US" sz="1800" dirty="0">
                          <a:solidFill>
                            <a:srgbClr val="000000"/>
                          </a:solidFill>
                          <a:latin typeface="TH SarabunPSK" pitchFamily="34" charset="-34"/>
                          <a:ea typeface="Times New Roman"/>
                          <a:cs typeface="TH SarabunPSK" pitchFamily="34" charset="-34"/>
                        </a:rPr>
                        <a:t> 1</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871">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st_alarm_TDS</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40143</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float</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TH SarabunPSK" pitchFamily="34" charset="-34"/>
                          <a:ea typeface="Times New Roman"/>
                          <a:cs typeface="TH SarabunPSK" pitchFamily="34" charset="-34"/>
                        </a:rPr>
                        <a:t>สถานะการแจ้งเตือนของ</a:t>
                      </a:r>
                      <a:r>
                        <a:rPr lang="th-TH" sz="1800" dirty="0" smtClean="0">
                          <a:solidFill>
                            <a:srgbClr val="000000"/>
                          </a:solidFill>
                          <a:latin typeface="TH SarabunPSK" pitchFamily="34" charset="-34"/>
                          <a:ea typeface="Times New Roman"/>
                          <a:cs typeface="TH SarabunPSK" pitchFamily="34" charset="-34"/>
                        </a:rPr>
                        <a:t>ค่า</a:t>
                      </a:r>
                      <a:r>
                        <a:rPr lang="en-US" sz="1800" baseline="0" dirty="0" smtClean="0">
                          <a:solidFill>
                            <a:srgbClr val="000000"/>
                          </a:solidFill>
                          <a:latin typeface="TH SarabunPSK" pitchFamily="34" charset="-34"/>
                          <a:ea typeface="Times New Roman"/>
                          <a:cs typeface="TH SarabunPSK" pitchFamily="34" charset="-34"/>
                        </a:rPr>
                        <a:t> TDS </a:t>
                      </a:r>
                      <a:r>
                        <a:rPr lang="th-TH" sz="1800" dirty="0" smtClean="0">
                          <a:solidFill>
                            <a:srgbClr val="000000"/>
                          </a:solidFill>
                          <a:latin typeface="TH SarabunPSK" pitchFamily="34" charset="-34"/>
                          <a:ea typeface="Times New Roman"/>
                          <a:cs typeface="TH SarabunPSK" pitchFamily="34" charset="-34"/>
                        </a:rPr>
                        <a:t>ใน</a:t>
                      </a:r>
                      <a:r>
                        <a:rPr lang="th-TH" sz="1800" dirty="0">
                          <a:solidFill>
                            <a:srgbClr val="000000"/>
                          </a:solidFill>
                          <a:latin typeface="TH SarabunPSK" pitchFamily="34" charset="-34"/>
                          <a:ea typeface="Times New Roman"/>
                          <a:cs typeface="TH SarabunPSK" pitchFamily="34" charset="-34"/>
                        </a:rPr>
                        <a:t>บ่อที่</a:t>
                      </a:r>
                      <a:r>
                        <a:rPr lang="en-US" sz="1800" dirty="0">
                          <a:solidFill>
                            <a:srgbClr val="000000"/>
                          </a:solidFill>
                          <a:latin typeface="TH SarabunPSK" pitchFamily="34" charset="-34"/>
                          <a:ea typeface="Times New Roman"/>
                          <a:cs typeface="TH SarabunPSK" pitchFamily="34" charset="-34"/>
                        </a:rPr>
                        <a:t> 1</a:t>
                      </a:r>
                      <a:endParaRPr lang="en-US" sz="1800" dirty="0">
                        <a:latin typeface="TH SarabunPSK" pitchFamily="34" charset="-34"/>
                        <a:ea typeface="Calibri"/>
                        <a:cs typeface="TH SarabunPSK" pitchFamily="34" charset="-34"/>
                      </a:endParaRPr>
                    </a:p>
                    <a:p>
                      <a:pPr marL="0" marR="0">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0 </a:t>
                      </a:r>
                      <a:r>
                        <a:rPr lang="th-TH" sz="1800" dirty="0">
                          <a:solidFill>
                            <a:srgbClr val="000000"/>
                          </a:solidFill>
                          <a:latin typeface="TH SarabunPSK" pitchFamily="34" charset="-34"/>
                          <a:ea typeface="Times New Roman"/>
                          <a:cs typeface="TH SarabunPSK" pitchFamily="34" charset="-34"/>
                        </a:rPr>
                        <a:t>คือ </a:t>
                      </a:r>
                      <a:r>
                        <a:rPr lang="th-TH" sz="1800" dirty="0" smtClean="0">
                          <a:solidFill>
                            <a:srgbClr val="000000"/>
                          </a:solidFill>
                          <a:latin typeface="TH SarabunPSK" pitchFamily="34" charset="-34"/>
                          <a:ea typeface="Times New Roman"/>
                          <a:cs typeface="TH SarabunPSK" pitchFamily="34" charset="-34"/>
                        </a:rPr>
                        <a:t>ปกติ</a:t>
                      </a:r>
                      <a:r>
                        <a:rPr lang="en-US" sz="1800" dirty="0" smtClean="0">
                          <a:solidFill>
                            <a:srgbClr val="000000"/>
                          </a:solidFill>
                          <a:latin typeface="TH SarabunPSK" pitchFamily="34" charset="-34"/>
                          <a:ea typeface="Times New Roman"/>
                          <a:cs typeface="TH SarabunPSK" pitchFamily="34" charset="-34"/>
                        </a:rPr>
                        <a:t>,1 </a:t>
                      </a:r>
                      <a:r>
                        <a:rPr lang="th-TH" sz="1800" dirty="0">
                          <a:solidFill>
                            <a:srgbClr val="000000"/>
                          </a:solidFill>
                          <a:latin typeface="TH SarabunPSK" pitchFamily="34" charset="-34"/>
                          <a:ea typeface="Times New Roman"/>
                          <a:cs typeface="TH SarabunPSK" pitchFamily="34" charset="-34"/>
                        </a:rPr>
                        <a:t>คือ เฝ้า</a:t>
                      </a:r>
                      <a:r>
                        <a:rPr lang="th-TH" sz="1800" dirty="0" smtClean="0">
                          <a:solidFill>
                            <a:srgbClr val="000000"/>
                          </a:solidFill>
                          <a:latin typeface="TH SarabunPSK" pitchFamily="34" charset="-34"/>
                          <a:ea typeface="Times New Roman"/>
                          <a:cs typeface="TH SarabunPSK" pitchFamily="34" charset="-34"/>
                        </a:rPr>
                        <a:t>ระวัง</a:t>
                      </a:r>
                      <a:r>
                        <a:rPr lang="en-US" sz="1800" dirty="0" smtClean="0">
                          <a:solidFill>
                            <a:srgbClr val="000000"/>
                          </a:solidFill>
                          <a:latin typeface="TH SarabunPSK" pitchFamily="34" charset="-34"/>
                          <a:ea typeface="Times New Roman"/>
                          <a:cs typeface="TH SarabunPSK" pitchFamily="34" charset="-34"/>
                        </a:rPr>
                        <a:t>,2 </a:t>
                      </a:r>
                      <a:r>
                        <a:rPr lang="th-TH" sz="1800" dirty="0">
                          <a:solidFill>
                            <a:srgbClr val="000000"/>
                          </a:solidFill>
                          <a:latin typeface="TH SarabunPSK" pitchFamily="34" charset="-34"/>
                          <a:ea typeface="Times New Roman"/>
                          <a:cs typeface="TH SarabunPSK" pitchFamily="34" charset="-34"/>
                        </a:rPr>
                        <a:t>คือ วิกฤต</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36">
                <a:tc>
                  <a:txBody>
                    <a:bodyPr/>
                    <a:lstStyle/>
                    <a:p>
                      <a:pPr marL="0" marR="0" algn="ctr">
                        <a:lnSpc>
                          <a:spcPct val="115000"/>
                        </a:lnSpc>
                        <a:spcBef>
                          <a:spcPts val="0"/>
                        </a:spcBef>
                        <a:spcAft>
                          <a:spcPts val="0"/>
                        </a:spcAft>
                      </a:pPr>
                      <a:r>
                        <a:rPr lang="en-US" sz="1800" dirty="0" smtClean="0">
                          <a:solidFill>
                            <a:srgbClr val="000000"/>
                          </a:solidFill>
                          <a:latin typeface="TH SarabunPSK" pitchFamily="34" charset="-34"/>
                          <a:ea typeface="Times New Roman"/>
                          <a:cs typeface="TH SarabunPSK" pitchFamily="34" charset="-34"/>
                        </a:rPr>
                        <a:t>temp_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40145</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float</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TH SarabunPSK" pitchFamily="34" charset="-34"/>
                          <a:ea typeface="Times New Roman"/>
                          <a:cs typeface="TH SarabunPSK" pitchFamily="34" charset="-34"/>
                        </a:rPr>
                        <a:t>อุณหภูมิของน้ำในบ่อ</a:t>
                      </a:r>
                      <a:r>
                        <a:rPr lang="th-TH" sz="1800" dirty="0" smtClean="0">
                          <a:solidFill>
                            <a:srgbClr val="000000"/>
                          </a:solidFill>
                          <a:latin typeface="TH SarabunPSK" pitchFamily="34" charset="-34"/>
                          <a:ea typeface="Times New Roman"/>
                          <a:cs typeface="TH SarabunPSK" pitchFamily="34" charset="-34"/>
                        </a:rPr>
                        <a:t>ที่ตรวจวัด</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786">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L_warn_temp</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40147</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float</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TH SarabunPSK" pitchFamily="34" charset="-34"/>
                          <a:ea typeface="Times New Roman"/>
                          <a:cs typeface="TH SarabunPSK" pitchFamily="34" charset="-34"/>
                        </a:rPr>
                        <a:t>ระดับอุณหภูมิที่ให้มีการแจ้งเตือนภัยว่าค่าอุณหภูมิในน้ำต่ำให้เฝ้าระวัง สำหรับบ่อ</a:t>
                      </a:r>
                      <a:r>
                        <a:rPr lang="th-TH" sz="1800" dirty="0" smtClean="0">
                          <a:solidFill>
                            <a:srgbClr val="000000"/>
                          </a:solidFill>
                          <a:latin typeface="TH SarabunPSK" pitchFamily="34" charset="-34"/>
                          <a:ea typeface="Times New Roman"/>
                          <a:cs typeface="TH SarabunPSK" pitchFamily="34" charset="-34"/>
                        </a:rPr>
                        <a:t>ที่ตรวจวัด</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128">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L_alarm_temp</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40149</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pitchFamily="34" charset="-34"/>
                          <a:ea typeface="Times New Roman"/>
                          <a:cs typeface="TH SarabunPSK" pitchFamily="34" charset="-34"/>
                        </a:rPr>
                        <a:t>float</a:t>
                      </a:r>
                      <a:endParaRPr lang="en-US" sz="180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TH SarabunPSK" pitchFamily="34" charset="-34"/>
                          <a:ea typeface="Times New Roman"/>
                          <a:cs typeface="TH SarabunPSK" pitchFamily="34" charset="-34"/>
                        </a:rPr>
                        <a:t>ระดับอุณหภูมิที่ให้มีการแจ้งเตือนภัยว่าค่าอุณหภูมิ ในน้ำต่ำถึงจุดวิกฤตแล้วสำหรับบ่อ</a:t>
                      </a:r>
                      <a:r>
                        <a:rPr lang="th-TH" sz="1800" dirty="0" smtClean="0">
                          <a:solidFill>
                            <a:srgbClr val="000000"/>
                          </a:solidFill>
                          <a:latin typeface="TH SarabunPSK" pitchFamily="34" charset="-34"/>
                          <a:ea typeface="Times New Roman"/>
                          <a:cs typeface="TH SarabunPSK" pitchFamily="34" charset="-34"/>
                        </a:rPr>
                        <a:t>ที่ตรวจวัด</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786">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H_warn_temp</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40151</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pitchFamily="34" charset="-34"/>
                          <a:ea typeface="Times New Roman"/>
                          <a:cs typeface="TH SarabunPSK" pitchFamily="34" charset="-34"/>
                        </a:rPr>
                        <a:t>Float</a:t>
                      </a:r>
                      <a:endParaRPr lang="en-US" sz="180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TH SarabunPSK" pitchFamily="34" charset="-34"/>
                          <a:ea typeface="Times New Roman"/>
                          <a:cs typeface="TH SarabunPSK" pitchFamily="34" charset="-34"/>
                        </a:rPr>
                        <a:t>ระดับอุณหภูมิที่ให้มีการแจ้งเตือนภัยว่าค่าอุณหภูมิในน้ำสูงให้เฝ้าระวัง สำหรับบ่อ</a:t>
                      </a:r>
                      <a:r>
                        <a:rPr lang="th-TH" sz="1800" dirty="0" smtClean="0">
                          <a:solidFill>
                            <a:srgbClr val="000000"/>
                          </a:solidFill>
                          <a:latin typeface="TH SarabunPSK" pitchFamily="34" charset="-34"/>
                          <a:ea typeface="Times New Roman"/>
                          <a:cs typeface="TH SarabunPSK" pitchFamily="34" charset="-34"/>
                        </a:rPr>
                        <a:t>ที่ตรวจวัด</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128">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H_alarm_temp</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40153</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Float</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TH SarabunPSK" pitchFamily="34" charset="-34"/>
                          <a:ea typeface="Times New Roman"/>
                          <a:cs typeface="TH SarabunPSK" pitchFamily="34" charset="-34"/>
                        </a:rPr>
                        <a:t>ระดับอุณหภูมิที่ให้มีการแจ้งเตือนภัยว่าค่าอุณหภูมิในน้ำสูงถึงจุดวิกฤตแล้วสำหรับบ่อ</a:t>
                      </a:r>
                      <a:r>
                        <a:rPr lang="th-TH" sz="1800" dirty="0" smtClean="0">
                          <a:solidFill>
                            <a:srgbClr val="000000"/>
                          </a:solidFill>
                          <a:latin typeface="TH SarabunPSK" pitchFamily="34" charset="-34"/>
                          <a:ea typeface="Times New Roman"/>
                          <a:cs typeface="TH SarabunPSK" pitchFamily="34" charset="-34"/>
                        </a:rPr>
                        <a:t>ที่ตรวจวัด</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911">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st_alarm_temp</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40155</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Float</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a:solidFill>
                            <a:srgbClr val="000000"/>
                          </a:solidFill>
                          <a:latin typeface="TH SarabunPSK" pitchFamily="34" charset="-34"/>
                          <a:ea typeface="Times New Roman"/>
                          <a:cs typeface="TH SarabunPSK" pitchFamily="34" charset="-34"/>
                        </a:rPr>
                        <a:t>สถานะการแจ้งเตือนของอุณหภูมิในบ่อ</a:t>
                      </a:r>
                      <a:r>
                        <a:rPr lang="th-TH" sz="1800" dirty="0" smtClean="0">
                          <a:solidFill>
                            <a:srgbClr val="000000"/>
                          </a:solidFill>
                          <a:latin typeface="TH SarabunPSK" pitchFamily="34" charset="-34"/>
                          <a:ea typeface="Times New Roman"/>
                          <a:cs typeface="TH SarabunPSK" pitchFamily="34" charset="-34"/>
                        </a:rPr>
                        <a:t>ที่ตรวจวัด</a:t>
                      </a:r>
                      <a:endParaRPr lang="en-US" sz="1800" dirty="0">
                        <a:latin typeface="TH SarabunPSK" pitchFamily="34" charset="-34"/>
                        <a:ea typeface="Calibri"/>
                        <a:cs typeface="TH SarabunPSK" pitchFamily="34" charset="-34"/>
                      </a:endParaRPr>
                    </a:p>
                    <a:p>
                      <a:pPr marL="0" marR="0">
                        <a:lnSpc>
                          <a:spcPct val="115000"/>
                        </a:lnSpc>
                        <a:spcBef>
                          <a:spcPts val="0"/>
                        </a:spcBef>
                        <a:spcAft>
                          <a:spcPts val="0"/>
                        </a:spcAft>
                      </a:pPr>
                      <a:r>
                        <a:rPr lang="en-US" sz="1800" b="0" dirty="0">
                          <a:solidFill>
                            <a:srgbClr val="000000"/>
                          </a:solidFill>
                          <a:latin typeface="TH SarabunPSK" pitchFamily="34" charset="-34"/>
                          <a:ea typeface="Times New Roman"/>
                          <a:cs typeface="TH SarabunPSK" pitchFamily="34" charset="-34"/>
                        </a:rPr>
                        <a:t>0 </a:t>
                      </a:r>
                      <a:r>
                        <a:rPr lang="th-TH" sz="1800" b="0" dirty="0">
                          <a:solidFill>
                            <a:srgbClr val="000000"/>
                          </a:solidFill>
                          <a:latin typeface="TH SarabunPSK" pitchFamily="34" charset="-34"/>
                          <a:ea typeface="Times New Roman"/>
                          <a:cs typeface="TH SarabunPSK" pitchFamily="34" charset="-34"/>
                        </a:rPr>
                        <a:t>คือ </a:t>
                      </a:r>
                      <a:r>
                        <a:rPr lang="th-TH" sz="1800" b="0" dirty="0" smtClean="0">
                          <a:solidFill>
                            <a:srgbClr val="000000"/>
                          </a:solidFill>
                          <a:latin typeface="TH SarabunPSK" pitchFamily="34" charset="-34"/>
                          <a:ea typeface="Times New Roman"/>
                          <a:cs typeface="TH SarabunPSK" pitchFamily="34" charset="-34"/>
                        </a:rPr>
                        <a:t>ปกติ</a:t>
                      </a:r>
                      <a:r>
                        <a:rPr lang="en-US" sz="1800" b="0" dirty="0" smtClean="0">
                          <a:solidFill>
                            <a:srgbClr val="000000"/>
                          </a:solidFill>
                          <a:latin typeface="TH SarabunPSK" pitchFamily="34" charset="-34"/>
                          <a:ea typeface="Times New Roman"/>
                          <a:cs typeface="TH SarabunPSK" pitchFamily="34" charset="-34"/>
                        </a:rPr>
                        <a:t>,1 </a:t>
                      </a:r>
                      <a:r>
                        <a:rPr lang="th-TH" sz="1800" b="0" dirty="0">
                          <a:solidFill>
                            <a:srgbClr val="000000"/>
                          </a:solidFill>
                          <a:latin typeface="TH SarabunPSK" pitchFamily="34" charset="-34"/>
                          <a:ea typeface="Times New Roman"/>
                          <a:cs typeface="TH SarabunPSK" pitchFamily="34" charset="-34"/>
                        </a:rPr>
                        <a:t>คือ เฝ้า</a:t>
                      </a:r>
                      <a:r>
                        <a:rPr lang="th-TH" sz="1800" b="0" dirty="0" smtClean="0">
                          <a:solidFill>
                            <a:srgbClr val="000000"/>
                          </a:solidFill>
                          <a:latin typeface="TH SarabunPSK" pitchFamily="34" charset="-34"/>
                          <a:ea typeface="Times New Roman"/>
                          <a:cs typeface="TH SarabunPSK" pitchFamily="34" charset="-34"/>
                        </a:rPr>
                        <a:t>ระวัง</a:t>
                      </a:r>
                      <a:r>
                        <a:rPr lang="en-US" sz="1800" b="0" dirty="0" smtClean="0">
                          <a:solidFill>
                            <a:srgbClr val="000000"/>
                          </a:solidFill>
                          <a:latin typeface="TH SarabunPSK" pitchFamily="34" charset="-34"/>
                          <a:ea typeface="Times New Roman"/>
                          <a:cs typeface="TH SarabunPSK" pitchFamily="34" charset="-34"/>
                        </a:rPr>
                        <a:t>,2 </a:t>
                      </a:r>
                      <a:r>
                        <a:rPr lang="th-TH" sz="1800" b="0" dirty="0">
                          <a:solidFill>
                            <a:srgbClr val="000000"/>
                          </a:solidFill>
                          <a:latin typeface="TH SarabunPSK" pitchFamily="34" charset="-34"/>
                          <a:ea typeface="Times New Roman"/>
                          <a:cs typeface="TH SarabunPSK" pitchFamily="34" charset="-34"/>
                        </a:rPr>
                        <a:t>คือ วิกฤต</a:t>
                      </a:r>
                      <a:endParaRPr lang="en-US" sz="1800" b="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1" y="381000"/>
          <a:ext cx="8839199" cy="3483065"/>
        </p:xfrm>
        <a:graphic>
          <a:graphicData uri="http://schemas.openxmlformats.org/drawingml/2006/table">
            <a:tbl>
              <a:tblPr/>
              <a:tblGrid>
                <a:gridCol w="1676400"/>
                <a:gridCol w="1371600"/>
                <a:gridCol w="990600"/>
                <a:gridCol w="4800599"/>
              </a:tblGrid>
              <a:tr h="410935">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sal</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TH SarabunPSK" pitchFamily="34" charset="-34"/>
                          <a:ea typeface="Times New Roman"/>
                          <a:cs typeface="TH SarabunPSK" pitchFamily="34" charset="-34"/>
                        </a:rPr>
                        <a:t>40157</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pitchFamily="34" charset="-34"/>
                          <a:ea typeface="Times New Roman"/>
                          <a:cs typeface="TH SarabunPSK" pitchFamily="34" charset="-34"/>
                        </a:rPr>
                        <a:t>float</a:t>
                      </a:r>
                      <a:endParaRPr lang="en-US" sz="180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h-TH" sz="1800" dirty="0" smtClean="0">
                          <a:solidFill>
                            <a:srgbClr val="000000"/>
                          </a:solidFill>
                          <a:latin typeface="TH SarabunPSK" pitchFamily="34" charset="-34"/>
                          <a:ea typeface="Times New Roman"/>
                          <a:cs typeface="TH SarabunPSK" pitchFamily="34" charset="-34"/>
                        </a:rPr>
                        <a:t>ค่า</a:t>
                      </a:r>
                      <a:r>
                        <a:rPr lang="th-TH" sz="1800" baseline="0" dirty="0" smtClean="0">
                          <a:solidFill>
                            <a:srgbClr val="000000"/>
                          </a:solidFill>
                          <a:latin typeface="TH SarabunPSK" pitchFamily="34" charset="-34"/>
                          <a:ea typeface="Times New Roman"/>
                          <a:cs typeface="TH SarabunPSK" pitchFamily="34" charset="-34"/>
                        </a:rPr>
                        <a:t>ความเค็ม</a:t>
                      </a:r>
                      <a:r>
                        <a:rPr lang="th-TH" sz="1800" dirty="0" smtClean="0">
                          <a:solidFill>
                            <a:srgbClr val="000000"/>
                          </a:solidFill>
                          <a:latin typeface="TH SarabunPSK" pitchFamily="34" charset="-34"/>
                          <a:ea typeface="Times New Roman"/>
                          <a:cs typeface="TH SarabunPSK" pitchFamily="34" charset="-34"/>
                        </a:rPr>
                        <a:t>ของน้ำในบ่อที่ตรวจวัด</a:t>
                      </a:r>
                      <a:endParaRPr lang="en-US" sz="1800" dirty="0" smtClean="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10935">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L_warn_sal</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TH SarabunPSK" pitchFamily="34" charset="-34"/>
                          <a:ea typeface="Times New Roman"/>
                          <a:cs typeface="TH SarabunPSK" pitchFamily="34" charset="-34"/>
                        </a:rPr>
                        <a:t>40159</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pitchFamily="34" charset="-34"/>
                          <a:ea typeface="Times New Roman"/>
                          <a:cs typeface="TH SarabunPSK" pitchFamily="34" charset="-34"/>
                        </a:rPr>
                        <a:t>float</a:t>
                      </a:r>
                      <a:endParaRPr lang="en-US" sz="180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h-TH" sz="1800" dirty="0" smtClean="0">
                          <a:solidFill>
                            <a:srgbClr val="000000"/>
                          </a:solidFill>
                          <a:latin typeface="TH SarabunPSK" pitchFamily="34" charset="-34"/>
                          <a:ea typeface="Times New Roman"/>
                          <a:cs typeface="TH SarabunPSK" pitchFamily="34" charset="-34"/>
                        </a:rPr>
                        <a:t>ค่าตวามเค็มที่ให้มีการแจ้งเตือนภัยว่าความเค็มในน้ำต่ำให้เฝ้าระวัง สำหรับบ่อที่ตรวจวัด</a:t>
                      </a:r>
                      <a:endParaRPr lang="en-US" sz="1800" dirty="0" smtClean="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935">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L_alarm_sal</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TH SarabunPSK" pitchFamily="34" charset="-34"/>
                          <a:ea typeface="Times New Roman"/>
                          <a:cs typeface="TH SarabunPSK" pitchFamily="34" charset="-34"/>
                        </a:rPr>
                        <a:t>40161</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float</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smtClean="0">
                          <a:solidFill>
                            <a:srgbClr val="000000"/>
                          </a:solidFill>
                          <a:latin typeface="TH SarabunPSK" pitchFamily="34" charset="-34"/>
                          <a:ea typeface="Times New Roman"/>
                          <a:cs typeface="TH SarabunPSK" pitchFamily="34" charset="-34"/>
                        </a:rPr>
                        <a:t>ค่าความเค็มที่ให้มีการแจ้งเตือนภัยว่าค่าความเค็ม ในน้ำต่ำถึงจุดวิกฤตแล้วสำหรับบ่อที่ตรวจวัด</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935">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H_warn_sal</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TH SarabunPSK" pitchFamily="34" charset="-34"/>
                          <a:ea typeface="Times New Roman"/>
                          <a:cs typeface="TH SarabunPSK" pitchFamily="34" charset="-34"/>
                        </a:rPr>
                        <a:t>40163</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rgbClr val="000000"/>
                          </a:solidFill>
                          <a:latin typeface="TH SarabunPSK" pitchFamily="34" charset="-34"/>
                          <a:ea typeface="Times New Roman"/>
                          <a:cs typeface="TH SarabunPSK" pitchFamily="34" charset="-34"/>
                        </a:rPr>
                        <a:t>float</a:t>
                      </a:r>
                      <a:endParaRPr lang="en-US" sz="180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smtClean="0">
                          <a:solidFill>
                            <a:srgbClr val="000000"/>
                          </a:solidFill>
                          <a:latin typeface="TH SarabunPSK" pitchFamily="34" charset="-34"/>
                          <a:ea typeface="Times New Roman"/>
                          <a:cs typeface="TH SarabunPSK" pitchFamily="34" charset="-34"/>
                        </a:rPr>
                        <a:t>ค่าความเค็มที่ให้มีการแจ้งเตือนภัยว่าค่าความเค็มในน้ำสูงให้เฝ้าระวัง สำหรับบ่อที่ตรวจวัด</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049">
                <a:tc>
                  <a:txBody>
                    <a:bodyPr/>
                    <a:lstStyle/>
                    <a:p>
                      <a:pPr marL="0" marR="0" algn="ctr">
                        <a:lnSpc>
                          <a:spcPct val="115000"/>
                        </a:lnSpc>
                        <a:spcBef>
                          <a:spcPts val="0"/>
                        </a:spcBef>
                        <a:spcAft>
                          <a:spcPts val="0"/>
                        </a:spcAft>
                      </a:pPr>
                      <a:r>
                        <a:rPr lang="en-US" sz="1800" dirty="0" err="1" smtClean="0">
                          <a:solidFill>
                            <a:srgbClr val="000000"/>
                          </a:solidFill>
                          <a:latin typeface="TH SarabunPSK" pitchFamily="34" charset="-34"/>
                          <a:ea typeface="Times New Roman"/>
                          <a:cs typeface="TH SarabunPSK" pitchFamily="34" charset="-34"/>
                        </a:rPr>
                        <a:t>H_alarm_sal</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TH SarabunPSK" pitchFamily="34" charset="-34"/>
                          <a:ea typeface="Times New Roman"/>
                          <a:cs typeface="TH SarabunPSK" pitchFamily="34" charset="-34"/>
                        </a:rPr>
                        <a:t>40165</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float</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smtClean="0">
                          <a:solidFill>
                            <a:srgbClr val="000000"/>
                          </a:solidFill>
                          <a:latin typeface="TH SarabunPSK" pitchFamily="34" charset="-34"/>
                          <a:ea typeface="Times New Roman"/>
                          <a:cs typeface="TH SarabunPSK" pitchFamily="34" charset="-34"/>
                        </a:rPr>
                        <a:t>ค่าความเค็มที่ให้มีการแจ้งเตือนภัยว่าค่าค่าความเค็มในน้ำสูงถึงจุดวิกฤตแล้วสำหรับบ่อที่ตรวจวัด</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err="1" smtClean="0">
                          <a:solidFill>
                            <a:srgbClr val="000000"/>
                          </a:solidFill>
                          <a:latin typeface="TH SarabunPSK" pitchFamily="34" charset="-34"/>
                          <a:ea typeface="Times New Roman"/>
                          <a:cs typeface="TH SarabunPSK" pitchFamily="34" charset="-34"/>
                        </a:rPr>
                        <a:t>st_alarm_sal</a:t>
                      </a:r>
                      <a:r>
                        <a:rPr lang="en-US" sz="1800" dirty="0" smtClean="0">
                          <a:solidFill>
                            <a:srgbClr val="000000"/>
                          </a:solidFill>
                          <a:latin typeface="TH SarabunPSK" pitchFamily="34" charset="-34"/>
                          <a:ea typeface="Times New Roman"/>
                          <a:cs typeface="TH SarabunPSK" pitchFamily="34" charset="-34"/>
                        </a:rPr>
                        <a:t>_</a:t>
                      </a:r>
                      <a:r>
                        <a:rPr lang="th-TH" sz="1800" dirty="0" smtClean="0">
                          <a:solidFill>
                            <a:srgbClr val="000000"/>
                          </a:solidFill>
                          <a:latin typeface="TH SarabunPSK" pitchFamily="34" charset="-34"/>
                          <a:ea typeface="Times New Roman"/>
                          <a:cs typeface="TH SarabunPSK" pitchFamily="34" charset="-34"/>
                        </a:rPr>
                        <a:t>รหัสบ่อ</a:t>
                      </a: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latin typeface="TH SarabunPSK" pitchFamily="34" charset="-34"/>
                          <a:ea typeface="Times New Roman"/>
                          <a:cs typeface="TH SarabunPSK" pitchFamily="34" charset="-34"/>
                        </a:rPr>
                        <a:t>40167</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solidFill>
                            <a:srgbClr val="000000"/>
                          </a:solidFill>
                          <a:latin typeface="TH SarabunPSK" pitchFamily="34" charset="-34"/>
                          <a:ea typeface="Times New Roman"/>
                          <a:cs typeface="TH SarabunPSK" pitchFamily="34" charset="-34"/>
                        </a:rPr>
                        <a:t>float</a:t>
                      </a:r>
                      <a:endParaRPr lang="en-US" sz="180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th-TH" sz="1800" dirty="0" smtClean="0">
                          <a:solidFill>
                            <a:srgbClr val="000000"/>
                          </a:solidFill>
                          <a:latin typeface="TH SarabunPSK" pitchFamily="34" charset="-34"/>
                          <a:ea typeface="Times New Roman"/>
                          <a:cs typeface="TH SarabunPSK" pitchFamily="34" charset="-34"/>
                        </a:rPr>
                        <a:t>สถานะการแจ้งเตือนของความเค็มในบ่อที่ตรวจวัด</a:t>
                      </a:r>
                      <a:endParaRPr lang="en-US" sz="1800" dirty="0" smtClean="0">
                        <a:latin typeface="TH SarabunPSK" pitchFamily="34" charset="-34"/>
                        <a:ea typeface="Calibri"/>
                        <a:cs typeface="TH SarabunPSK" pitchFamily="34" charset="-34"/>
                      </a:endParaRPr>
                    </a:p>
                    <a:p>
                      <a:pPr marL="0" marR="0">
                        <a:lnSpc>
                          <a:spcPct val="115000"/>
                        </a:lnSpc>
                        <a:spcBef>
                          <a:spcPts val="0"/>
                        </a:spcBef>
                        <a:spcAft>
                          <a:spcPts val="0"/>
                        </a:spcAft>
                      </a:pPr>
                      <a:r>
                        <a:rPr lang="en-US" sz="1800" b="0" dirty="0" smtClean="0">
                          <a:solidFill>
                            <a:srgbClr val="000000"/>
                          </a:solidFill>
                          <a:latin typeface="TH SarabunPSK" pitchFamily="34" charset="-34"/>
                          <a:ea typeface="Times New Roman"/>
                          <a:cs typeface="TH SarabunPSK" pitchFamily="34" charset="-34"/>
                        </a:rPr>
                        <a:t>0 </a:t>
                      </a:r>
                      <a:r>
                        <a:rPr lang="th-TH" sz="1800" b="0" dirty="0" smtClean="0">
                          <a:solidFill>
                            <a:srgbClr val="000000"/>
                          </a:solidFill>
                          <a:latin typeface="TH SarabunPSK" pitchFamily="34" charset="-34"/>
                          <a:ea typeface="Times New Roman"/>
                          <a:cs typeface="TH SarabunPSK" pitchFamily="34" charset="-34"/>
                        </a:rPr>
                        <a:t>คือ ปกติ</a:t>
                      </a:r>
                      <a:r>
                        <a:rPr lang="en-US" sz="1800" b="0" dirty="0" smtClean="0">
                          <a:solidFill>
                            <a:srgbClr val="000000"/>
                          </a:solidFill>
                          <a:latin typeface="TH SarabunPSK" pitchFamily="34" charset="-34"/>
                          <a:ea typeface="Times New Roman"/>
                          <a:cs typeface="TH SarabunPSK" pitchFamily="34" charset="-34"/>
                        </a:rPr>
                        <a:t>,1 </a:t>
                      </a:r>
                      <a:r>
                        <a:rPr lang="th-TH" sz="1800" b="0" dirty="0" smtClean="0">
                          <a:solidFill>
                            <a:srgbClr val="000000"/>
                          </a:solidFill>
                          <a:latin typeface="TH SarabunPSK" pitchFamily="34" charset="-34"/>
                          <a:ea typeface="Times New Roman"/>
                          <a:cs typeface="TH SarabunPSK" pitchFamily="34" charset="-34"/>
                        </a:rPr>
                        <a:t>คือ เฝ้าระวัง</a:t>
                      </a:r>
                      <a:r>
                        <a:rPr lang="en-US" sz="1800" b="0" dirty="0" smtClean="0">
                          <a:solidFill>
                            <a:srgbClr val="000000"/>
                          </a:solidFill>
                          <a:latin typeface="TH SarabunPSK" pitchFamily="34" charset="-34"/>
                          <a:ea typeface="Times New Roman"/>
                          <a:cs typeface="TH SarabunPSK" pitchFamily="34" charset="-34"/>
                        </a:rPr>
                        <a:t>,2 </a:t>
                      </a:r>
                      <a:r>
                        <a:rPr lang="th-TH" sz="1800" b="0" dirty="0" smtClean="0">
                          <a:solidFill>
                            <a:srgbClr val="000000"/>
                          </a:solidFill>
                          <a:latin typeface="TH SarabunPSK" pitchFamily="34" charset="-34"/>
                          <a:ea typeface="Times New Roman"/>
                          <a:cs typeface="TH SarabunPSK" pitchFamily="34" charset="-34"/>
                        </a:rPr>
                        <a:t>คือ วิกฤต</a:t>
                      </a:r>
                      <a:endParaRPr lang="en-US" sz="1800" b="0" dirty="0">
                        <a:latin typeface="TH SarabunPSK" pitchFamily="34" charset="-34"/>
                        <a:ea typeface="Calibri"/>
                        <a:cs typeface="TH SarabunPSK" pitchFamily="34" charset="-34"/>
                      </a:endParaRPr>
                    </a:p>
                  </a:txBody>
                  <a:tcPr marL="24242" marR="242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971800"/>
          </a:xfrm>
        </p:spPr>
        <p:txBody>
          <a:bodyPr>
            <a:normAutofit fontScale="90000"/>
          </a:bodyPr>
          <a:lstStyle/>
          <a:p>
            <a:pPr algn="l"/>
            <a:r>
              <a:rPr lang="en-US" sz="2700" b="1" dirty="0" smtClean="0">
                <a:latin typeface="TH SarabunPSK" pitchFamily="34" charset="-34"/>
                <a:cs typeface="TH SarabunPSK" pitchFamily="34" charset="-34"/>
              </a:rPr>
              <a:t>2.1.</a:t>
            </a:r>
            <a:r>
              <a:rPr lang="th-TH" sz="2700" b="1" dirty="0" smtClean="0">
                <a:latin typeface="TH SarabunPSK" pitchFamily="34" charset="-34"/>
                <a:cs typeface="TH SarabunPSK" pitchFamily="34" charset="-34"/>
              </a:rPr>
              <a:t>การจัดกลุ่ม </a:t>
            </a:r>
            <a:r>
              <a:rPr lang="en-US" sz="2700" b="1" dirty="0" smtClean="0">
                <a:latin typeface="TH SarabunPSK" pitchFamily="34" charset="-34"/>
                <a:cs typeface="TH SarabunPSK" pitchFamily="34" charset="-34"/>
              </a:rPr>
              <a:t>tag</a:t>
            </a:r>
            <a:br>
              <a:rPr lang="en-US" sz="2700" b="1" dirty="0" smtClean="0">
                <a:latin typeface="TH SarabunPSK" pitchFamily="34" charset="-34"/>
                <a:cs typeface="TH SarabunPSK" pitchFamily="34" charset="-34"/>
              </a:rPr>
            </a:br>
            <a:r>
              <a:rPr lang="en-US" sz="2700" b="1" dirty="0" smtClean="0">
                <a:latin typeface="TH SarabunPSK" pitchFamily="34" charset="-34"/>
                <a:cs typeface="TH SarabunPSK" pitchFamily="34" charset="-34"/>
              </a:rPr>
              <a:t>	</a:t>
            </a:r>
            <a:r>
              <a:rPr lang="th-TH" sz="2700" dirty="0" smtClean="0">
                <a:latin typeface="TH SarabunPSK" pitchFamily="34" charset="-34"/>
                <a:cs typeface="TH SarabunPSK" pitchFamily="34" charset="-34"/>
              </a:rPr>
              <a:t>เนื่องจาก </a:t>
            </a:r>
            <a:r>
              <a:rPr lang="en-US" sz="2700" dirty="0" smtClean="0">
                <a:latin typeface="TH SarabunPSK" pitchFamily="34" charset="-34"/>
                <a:cs typeface="TH SarabunPSK" pitchFamily="34" charset="-34"/>
              </a:rPr>
              <a:t>tag </a:t>
            </a:r>
            <a:r>
              <a:rPr lang="th-TH" sz="2700" dirty="0" smtClean="0">
                <a:latin typeface="TH SarabunPSK" pitchFamily="34" charset="-34"/>
                <a:cs typeface="TH SarabunPSK" pitchFamily="34" charset="-34"/>
              </a:rPr>
              <a:t>ใน </a:t>
            </a:r>
            <a:r>
              <a:rPr lang="en-US" sz="2700" dirty="0" err="1" smtClean="0">
                <a:latin typeface="TH SarabunPSK" pitchFamily="34" charset="-34"/>
                <a:cs typeface="TH SarabunPSK" pitchFamily="34" charset="-34"/>
              </a:rPr>
              <a:t>ewon</a:t>
            </a:r>
            <a:r>
              <a:rPr lang="en-US" sz="2700" dirty="0" smtClean="0">
                <a:latin typeface="TH SarabunPSK" pitchFamily="34" charset="-34"/>
                <a:cs typeface="TH SarabunPSK" pitchFamily="34" charset="-34"/>
              </a:rPr>
              <a:t> </a:t>
            </a:r>
            <a:r>
              <a:rPr lang="th-TH" sz="2700" dirty="0" smtClean="0">
                <a:latin typeface="TH SarabunPSK" pitchFamily="34" charset="-34"/>
                <a:cs typeface="TH SarabunPSK" pitchFamily="34" charset="-34"/>
              </a:rPr>
              <a:t>นั้นมีหลายร้อย </a:t>
            </a:r>
            <a:r>
              <a:rPr lang="en-US" sz="2700" dirty="0" smtClean="0">
                <a:latin typeface="TH SarabunPSK" pitchFamily="34" charset="-34"/>
                <a:cs typeface="TH SarabunPSK" pitchFamily="34" charset="-34"/>
              </a:rPr>
              <a:t>tag </a:t>
            </a:r>
            <a:r>
              <a:rPr lang="th-TH" sz="2700" dirty="0" smtClean="0">
                <a:latin typeface="TH SarabunPSK" pitchFamily="34" charset="-34"/>
                <a:cs typeface="TH SarabunPSK" pitchFamily="34" charset="-34"/>
              </a:rPr>
              <a:t>เพื่อให้ง่ายในการดูข้อมูลเราสามารถจัดกลุ่มให้ </a:t>
            </a:r>
            <a:r>
              <a:rPr lang="en-US" sz="2700" dirty="0" smtClean="0">
                <a:latin typeface="TH SarabunPSK" pitchFamily="34" charset="-34"/>
                <a:cs typeface="TH SarabunPSK" pitchFamily="34" charset="-34"/>
              </a:rPr>
              <a:t>tag </a:t>
            </a:r>
            <a:r>
              <a:rPr lang="th-TH" sz="2700" dirty="0" smtClean="0">
                <a:latin typeface="TH SarabunPSK" pitchFamily="34" charset="-34"/>
                <a:cs typeface="TH SarabunPSK" pitchFamily="34" charset="-34"/>
              </a:rPr>
              <a:t>ได้ ตัวอย่างเช่นหากเราต้องการเพียงดูค่าความลึกของบ่อเท่านั้นเราก็เพียงไปสร้าง </a:t>
            </a:r>
            <a:r>
              <a:rPr lang="en-US" sz="2700" dirty="0" smtClean="0">
                <a:latin typeface="TH SarabunPSK" pitchFamily="34" charset="-34"/>
                <a:cs typeface="TH SarabunPSK" pitchFamily="34" charset="-34"/>
              </a:rPr>
              <a:t>Page </a:t>
            </a:r>
            <a:r>
              <a:rPr lang="th-TH" sz="2700" dirty="0" smtClean="0">
                <a:latin typeface="TH SarabunPSK" pitchFamily="34" charset="-34"/>
                <a:cs typeface="TH SarabunPSK" pitchFamily="34" charset="-34"/>
              </a:rPr>
              <a:t>ชื่อ </a:t>
            </a:r>
            <a:r>
              <a:rPr lang="en-US" sz="2700" dirty="0" smtClean="0">
                <a:latin typeface="TH SarabunPSK" pitchFamily="34" charset="-34"/>
                <a:cs typeface="TH SarabunPSK" pitchFamily="34" charset="-34"/>
              </a:rPr>
              <a:t>Depth </a:t>
            </a:r>
            <a:r>
              <a:rPr lang="th-TH" sz="2700" dirty="0" smtClean="0">
                <a:latin typeface="TH SarabunPSK" pitchFamily="34" charset="-34"/>
                <a:cs typeface="TH SarabunPSK" pitchFamily="34" charset="-34"/>
              </a:rPr>
              <a:t>และไปตั้งให้ </a:t>
            </a:r>
            <a:r>
              <a:rPr lang="en-US" sz="2700" dirty="0" smtClean="0">
                <a:latin typeface="TH SarabunPSK" pitchFamily="34" charset="-34"/>
                <a:cs typeface="TH SarabunPSK" pitchFamily="34" charset="-34"/>
              </a:rPr>
              <a:t>tag </a:t>
            </a:r>
            <a:r>
              <a:rPr lang="th-TH" sz="2700" dirty="0" smtClean="0">
                <a:latin typeface="TH SarabunPSK" pitchFamily="34" charset="-34"/>
                <a:cs typeface="TH SarabunPSK" pitchFamily="34" charset="-34"/>
              </a:rPr>
              <a:t>ที่แสดงค่าความลึกทุก </a:t>
            </a:r>
            <a:r>
              <a:rPr lang="en-US" sz="2700" dirty="0" smtClean="0">
                <a:latin typeface="TH SarabunPSK" pitchFamily="34" charset="-34"/>
                <a:cs typeface="TH SarabunPSK" pitchFamily="34" charset="-34"/>
              </a:rPr>
              <a:t>tag </a:t>
            </a:r>
            <a:r>
              <a:rPr lang="th-TH" sz="2700" dirty="0" smtClean="0">
                <a:latin typeface="TH SarabunPSK" pitchFamily="34" charset="-34"/>
                <a:cs typeface="TH SarabunPSK" pitchFamily="34" charset="-34"/>
              </a:rPr>
              <a:t>ไปอยู่ใน </a:t>
            </a:r>
            <a:r>
              <a:rPr lang="en-US" sz="2700" dirty="0" smtClean="0">
                <a:latin typeface="TH SarabunPSK" pitchFamily="34" charset="-34"/>
                <a:cs typeface="TH SarabunPSK" pitchFamily="34" charset="-34"/>
              </a:rPr>
              <a:t>Page Depth </a:t>
            </a:r>
            <a:r>
              <a:rPr lang="th-TH" sz="2700" dirty="0" smtClean="0">
                <a:latin typeface="TH SarabunPSK" pitchFamily="34" charset="-34"/>
                <a:cs typeface="TH SarabunPSK" pitchFamily="34" charset="-34"/>
              </a:rPr>
              <a:t>โดยเมื่อเราเข้าไปที่หน้า </a:t>
            </a:r>
            <a:r>
              <a:rPr lang="en-US" sz="2700" dirty="0" smtClean="0">
                <a:latin typeface="TH SarabunPSK" pitchFamily="34" charset="-34"/>
                <a:cs typeface="TH SarabunPSK" pitchFamily="34" charset="-34"/>
              </a:rPr>
              <a:t>view </a:t>
            </a:r>
            <a:r>
              <a:rPr lang="th-TH" sz="2700" dirty="0" smtClean="0">
                <a:latin typeface="TH SarabunPSK" pitchFamily="34" charset="-34"/>
                <a:cs typeface="TH SarabunPSK" pitchFamily="34" charset="-34"/>
              </a:rPr>
              <a:t>ของ </a:t>
            </a:r>
            <a:r>
              <a:rPr lang="en-US" sz="2700" dirty="0" smtClean="0">
                <a:latin typeface="TH SarabunPSK" pitchFamily="34" charset="-34"/>
                <a:cs typeface="TH SarabunPSK" pitchFamily="34" charset="-34"/>
              </a:rPr>
              <a:t>tag</a:t>
            </a:r>
            <a:br>
              <a:rPr lang="en-US" sz="2700" dirty="0" smtClean="0">
                <a:latin typeface="TH SarabunPSK" pitchFamily="34" charset="-34"/>
                <a:cs typeface="TH SarabunPSK" pitchFamily="34" charset="-34"/>
              </a:rPr>
            </a:br>
            <a:r>
              <a:rPr lang="th-TH" sz="2700" dirty="0" smtClean="0">
                <a:latin typeface="TH SarabunPSK" pitchFamily="34" charset="-34"/>
                <a:cs typeface="TH SarabunPSK" pitchFamily="34" charset="-34"/>
              </a:rPr>
              <a:t>เราจะสามารถเลือกได้ว่าต้องการดูข้อมูล </a:t>
            </a:r>
            <a:r>
              <a:rPr lang="en-US" sz="2700" dirty="0" smtClean="0">
                <a:latin typeface="TH SarabunPSK" pitchFamily="34" charset="-34"/>
                <a:cs typeface="TH SarabunPSK" pitchFamily="34" charset="-34"/>
              </a:rPr>
              <a:t>tag </a:t>
            </a:r>
            <a:r>
              <a:rPr lang="th-TH" sz="2700" dirty="0" smtClean="0">
                <a:latin typeface="TH SarabunPSK" pitchFamily="34" charset="-34"/>
                <a:cs typeface="TH SarabunPSK" pitchFamily="34" charset="-34"/>
              </a:rPr>
              <a:t>ที่อยู่ใน </a:t>
            </a:r>
            <a:r>
              <a:rPr lang="en-US" sz="2700" dirty="0" smtClean="0">
                <a:latin typeface="TH SarabunPSK" pitchFamily="34" charset="-34"/>
                <a:cs typeface="TH SarabunPSK" pitchFamily="34" charset="-34"/>
              </a:rPr>
              <a:t>Page </a:t>
            </a:r>
            <a:r>
              <a:rPr lang="th-TH" sz="2700" dirty="0" smtClean="0">
                <a:latin typeface="TH SarabunPSK" pitchFamily="34" charset="-34"/>
                <a:cs typeface="TH SarabunPSK" pitchFamily="34" charset="-34"/>
              </a:rPr>
              <a:t>ไหน เมื่อเลือกแล้วที่หน้าแสดงผลจะปรากฎเฉพาะ </a:t>
            </a:r>
            <a:r>
              <a:rPr lang="en-US" sz="2700" dirty="0" smtClean="0">
                <a:latin typeface="TH SarabunPSK" pitchFamily="34" charset="-34"/>
                <a:cs typeface="TH SarabunPSK" pitchFamily="34" charset="-34"/>
              </a:rPr>
              <a:t>tag </a:t>
            </a:r>
            <a:r>
              <a:rPr lang="th-TH" sz="2700" dirty="0" smtClean="0">
                <a:latin typeface="TH SarabunPSK" pitchFamily="34" charset="-34"/>
                <a:cs typeface="TH SarabunPSK" pitchFamily="34" charset="-34"/>
              </a:rPr>
              <a:t>ที่อยู่ใน </a:t>
            </a:r>
            <a:r>
              <a:rPr lang="en-US" sz="2700" dirty="0" smtClean="0">
                <a:latin typeface="TH SarabunPSK" pitchFamily="34" charset="-34"/>
                <a:cs typeface="TH SarabunPSK" pitchFamily="34" charset="-34"/>
              </a:rPr>
              <a:t>Page </a:t>
            </a:r>
            <a:r>
              <a:rPr lang="th-TH" sz="2700" dirty="0" smtClean="0">
                <a:latin typeface="TH SarabunPSK" pitchFamily="34" charset="-34"/>
                <a:cs typeface="TH SarabunPSK" pitchFamily="34" charset="-34"/>
              </a:rPr>
              <a:t>นั้นเท่านั้น </a:t>
            </a:r>
            <a:r>
              <a:rPr lang="th-TH" sz="2700" b="1" dirty="0" smtClean="0">
                <a:latin typeface="TH SarabunPSK" pitchFamily="34" charset="-34"/>
                <a:cs typeface="TH SarabunPSK" pitchFamily="34" charset="-34"/>
              </a:rPr>
              <a:t/>
            </a:r>
            <a:br>
              <a:rPr lang="th-TH" sz="2700" b="1" dirty="0" smtClean="0">
                <a:latin typeface="TH SarabunPSK" pitchFamily="34" charset="-34"/>
                <a:cs typeface="TH SarabunPSK" pitchFamily="34" charset="-34"/>
              </a:rPr>
            </a:br>
            <a:r>
              <a:rPr lang="th-TH" sz="2700" b="1" dirty="0" smtClean="0">
                <a:latin typeface="TH SarabunPSK" pitchFamily="34" charset="-34"/>
                <a:cs typeface="TH SarabunPSK" pitchFamily="34" charset="-34"/>
              </a:rPr>
              <a:t>ขั้นตอนการสร้าง </a:t>
            </a:r>
            <a:r>
              <a:rPr lang="en-US" sz="2700" b="1" dirty="0" smtClean="0">
                <a:latin typeface="TH SarabunPSK" pitchFamily="34" charset="-34"/>
                <a:cs typeface="TH SarabunPSK" pitchFamily="34" charset="-34"/>
              </a:rPr>
              <a:t>Page </a:t>
            </a:r>
            <a:r>
              <a:rPr lang="th-TH" sz="2700" b="1" dirty="0" smtClean="0">
                <a:latin typeface="TH SarabunPSK" pitchFamily="34" charset="-34"/>
                <a:cs typeface="TH SarabunPSK" pitchFamily="34" charset="-34"/>
              </a:rPr>
              <a:t>และนำ </a:t>
            </a:r>
            <a:r>
              <a:rPr lang="en-US" sz="2700" b="1" dirty="0" smtClean="0">
                <a:latin typeface="TH SarabunPSK" pitchFamily="34" charset="-34"/>
                <a:cs typeface="TH SarabunPSK" pitchFamily="34" charset="-34"/>
              </a:rPr>
              <a:t>tag </a:t>
            </a:r>
            <a:r>
              <a:rPr lang="th-TH" sz="2700" b="1" dirty="0" smtClean="0">
                <a:latin typeface="TH SarabunPSK" pitchFamily="34" charset="-34"/>
                <a:cs typeface="TH SarabunPSK" pitchFamily="34" charset="-34"/>
              </a:rPr>
              <a:t>ไปใส่ใน </a:t>
            </a:r>
            <a:r>
              <a:rPr lang="en-US" sz="2700" b="1" dirty="0" smtClean="0">
                <a:latin typeface="TH SarabunPSK" pitchFamily="34" charset="-34"/>
                <a:cs typeface="TH SarabunPSK" pitchFamily="34" charset="-34"/>
              </a:rPr>
              <a:t>Page</a:t>
            </a:r>
            <a:r>
              <a:rPr lang="th-TH" sz="2700" b="1" dirty="0" smtClean="0">
                <a:latin typeface="TH SarabunPSK" pitchFamily="34" charset="-34"/>
                <a:cs typeface="TH SarabunPSK" pitchFamily="34" charset="-34"/>
              </a:rPr>
              <a:t/>
            </a:r>
            <a:br>
              <a:rPr lang="th-TH" sz="2700" b="1" dirty="0" smtClean="0">
                <a:latin typeface="TH SarabunPSK" pitchFamily="34" charset="-34"/>
                <a:cs typeface="TH SarabunPSK" pitchFamily="34" charset="-34"/>
              </a:rPr>
            </a:br>
            <a:r>
              <a:rPr lang="en-US" sz="2700" dirty="0" smtClean="0">
                <a:latin typeface="TH SarabunPSK" pitchFamily="34" charset="-34"/>
                <a:cs typeface="TH SarabunPSK" pitchFamily="34" charset="-34"/>
              </a:rPr>
              <a:t>1.</a:t>
            </a:r>
            <a:r>
              <a:rPr lang="th-TH" sz="2700" dirty="0" smtClean="0">
                <a:latin typeface="TH SarabunPSK" pitchFamily="34" charset="-34"/>
                <a:cs typeface="TH SarabunPSK" pitchFamily="34" charset="-34"/>
              </a:rPr>
              <a:t>คลิ๊กเลือก </a:t>
            </a:r>
            <a:r>
              <a:rPr lang="en-US" sz="2700" dirty="0" smtClean="0">
                <a:latin typeface="TH SarabunPSK" pitchFamily="34" charset="-34"/>
                <a:cs typeface="TH SarabunPSK" pitchFamily="34" charset="-34"/>
              </a:rPr>
              <a:t>Values </a:t>
            </a:r>
            <a:r>
              <a:rPr lang="th-TH" sz="2700" dirty="0" smtClean="0">
                <a:latin typeface="TH SarabunPSK" pitchFamily="34" charset="-34"/>
                <a:cs typeface="TH SarabunPSK" pitchFamily="34" charset="-34"/>
              </a:rPr>
              <a:t>เปลี่ยน </a:t>
            </a:r>
            <a:r>
              <a:rPr lang="en-US" sz="2700" dirty="0" smtClean="0">
                <a:latin typeface="TH SarabunPSK" pitchFamily="34" charset="-34"/>
                <a:cs typeface="TH SarabunPSK" pitchFamily="34" charset="-34"/>
              </a:rPr>
              <a:t>Mode </a:t>
            </a:r>
            <a:r>
              <a:rPr lang="th-TH" sz="2700" dirty="0" smtClean="0">
                <a:latin typeface="TH SarabunPSK" pitchFamily="34" charset="-34"/>
                <a:cs typeface="TH SarabunPSK" pitchFamily="34" charset="-34"/>
              </a:rPr>
              <a:t>ให้เป็น </a:t>
            </a:r>
            <a:r>
              <a:rPr lang="en-US" sz="2700" dirty="0" smtClean="0">
                <a:latin typeface="TH SarabunPSK" pitchFamily="34" charset="-34"/>
                <a:cs typeface="TH SarabunPSK" pitchFamily="34" charset="-34"/>
              </a:rPr>
              <a:t>Setup </a:t>
            </a:r>
            <a:r>
              <a:rPr lang="th-TH" sz="2700" dirty="0" smtClean="0">
                <a:latin typeface="TH SarabunPSK" pitchFamily="34" charset="-34"/>
                <a:cs typeface="TH SarabunPSK" pitchFamily="34" charset="-34"/>
              </a:rPr>
              <a:t>จากนั้นให้กดเครื่องหมาย </a:t>
            </a:r>
            <a:r>
              <a:rPr lang="en-US" sz="2700" dirty="0" smtClean="0">
                <a:latin typeface="TH SarabunPSK" pitchFamily="34" charset="-34"/>
                <a:cs typeface="TH SarabunPSK" pitchFamily="34" charset="-34"/>
              </a:rPr>
              <a:t>+ </a:t>
            </a:r>
            <a:r>
              <a:rPr lang="th-TH" sz="2700" dirty="0" smtClean="0">
                <a:latin typeface="TH SarabunPSK" pitchFamily="34" charset="-34"/>
                <a:cs typeface="TH SarabunPSK" pitchFamily="34" charset="-34"/>
              </a:rPr>
              <a:t>ที่เมนู </a:t>
            </a:r>
            <a:r>
              <a:rPr lang="en-US" sz="2700" dirty="0" smtClean="0">
                <a:latin typeface="TH SarabunPSK" pitchFamily="34" charset="-34"/>
                <a:cs typeface="TH SarabunPSK" pitchFamily="34" charset="-34"/>
              </a:rPr>
              <a:t>PAGES </a:t>
            </a:r>
            <a:r>
              <a:rPr lang="th-TH" sz="2700" dirty="0" smtClean="0">
                <a:latin typeface="TH SarabunPSK" pitchFamily="34" charset="-34"/>
                <a:cs typeface="TH SarabunPSK" pitchFamily="34" charset="-34"/>
              </a:rPr>
              <a:t>เพื่อ </a:t>
            </a:r>
            <a:r>
              <a:rPr lang="en-US" sz="2700" dirty="0" smtClean="0">
                <a:latin typeface="TH SarabunPSK" pitchFamily="34" charset="-34"/>
                <a:cs typeface="TH SarabunPSK" pitchFamily="34" charset="-34"/>
              </a:rPr>
              <a:t>add Pages</a:t>
            </a:r>
            <a:r>
              <a:rPr lang="th-TH" sz="2400" dirty="0" smtClean="0">
                <a:latin typeface="TH SarabunPSK" pitchFamily="34" charset="-34"/>
                <a:cs typeface="TH SarabunPSK" pitchFamily="34" charset="-34"/>
              </a:rPr>
              <a:t/>
            </a:r>
            <a:br>
              <a:rPr lang="th-TH" sz="2400" dirty="0" smtClean="0">
                <a:latin typeface="TH SarabunPSK" pitchFamily="34" charset="-34"/>
                <a:cs typeface="TH SarabunPSK" pitchFamily="34" charset="-34"/>
              </a:rPr>
            </a:br>
            <a:endParaRPr lang="en-US" sz="2400" dirty="0">
              <a:latin typeface="TH SarabunPSK" pitchFamily="34" charset="-34"/>
              <a:cs typeface="TH SarabunPSK" pitchFamily="34" charset="-34"/>
            </a:endParaRPr>
          </a:p>
        </p:txBody>
      </p:sp>
      <p:pic>
        <p:nvPicPr>
          <p:cNvPr id="15362" name="Picture 2"/>
          <p:cNvPicPr>
            <a:picLocks noChangeAspect="1" noChangeArrowheads="1"/>
          </p:cNvPicPr>
          <p:nvPr/>
        </p:nvPicPr>
        <p:blipFill>
          <a:blip r:embed="rId2"/>
          <a:srcRect/>
          <a:stretch>
            <a:fillRect/>
          </a:stretch>
        </p:blipFill>
        <p:spPr bwMode="auto">
          <a:xfrm>
            <a:off x="1780293" y="3581400"/>
            <a:ext cx="5992107" cy="32004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l"/>
            <a:r>
              <a:rPr lang="en-US" sz="2400" dirty="0" smtClean="0">
                <a:latin typeface="TH SarabunPSK" pitchFamily="34" charset="-34"/>
                <a:cs typeface="TH SarabunPSK" pitchFamily="34" charset="-34"/>
              </a:rPr>
              <a:t>2.</a:t>
            </a:r>
            <a:r>
              <a:rPr lang="th-TH" sz="2400" dirty="0" smtClean="0">
                <a:latin typeface="TH SarabunPSK" pitchFamily="34" charset="-34"/>
                <a:cs typeface="TH SarabunPSK" pitchFamily="34" charset="-34"/>
              </a:rPr>
              <a:t>จะปรากฎหน้าต่างให้เราใส่ชื่อ </a:t>
            </a:r>
            <a:r>
              <a:rPr lang="en-US" sz="2400" dirty="0" smtClean="0">
                <a:latin typeface="TH SarabunPSK" pitchFamily="34" charset="-34"/>
                <a:cs typeface="TH SarabunPSK" pitchFamily="34" charset="-34"/>
              </a:rPr>
              <a:t>Pages </a:t>
            </a:r>
            <a:r>
              <a:rPr lang="th-TH" sz="2400" dirty="0" smtClean="0">
                <a:latin typeface="TH SarabunPSK" pitchFamily="34" charset="-34"/>
                <a:cs typeface="TH SarabunPSK" pitchFamily="34" charset="-34"/>
              </a:rPr>
              <a:t>ที่เราสร้าง โดยเมื่อเราใส่ชื่อ </a:t>
            </a:r>
            <a:r>
              <a:rPr lang="en-US" sz="2400" dirty="0" smtClean="0">
                <a:latin typeface="TH SarabunPSK" pitchFamily="34" charset="-34"/>
                <a:cs typeface="TH SarabunPSK" pitchFamily="34" charset="-34"/>
              </a:rPr>
              <a:t>Pages </a:t>
            </a:r>
            <a:r>
              <a:rPr lang="th-TH" sz="2400" dirty="0" smtClean="0">
                <a:latin typeface="TH SarabunPSK" pitchFamily="34" charset="-34"/>
                <a:cs typeface="TH SarabunPSK" pitchFamily="34" charset="-34"/>
              </a:rPr>
              <a:t>เสร็จแล้วให้กด </a:t>
            </a:r>
            <a:r>
              <a:rPr lang="en-US" sz="2400" dirty="0" smtClean="0">
                <a:latin typeface="TH SarabunPSK" pitchFamily="34" charset="-34"/>
                <a:cs typeface="TH SarabunPSK" pitchFamily="34" charset="-34"/>
              </a:rPr>
              <a:t>OK Pages </a:t>
            </a:r>
            <a:r>
              <a:rPr lang="th-TH" sz="2400" dirty="0" smtClean="0">
                <a:latin typeface="TH SarabunPSK" pitchFamily="34" charset="-34"/>
                <a:cs typeface="TH SarabunPSK" pitchFamily="34" charset="-34"/>
              </a:rPr>
              <a:t>ที่เราสร้างขึ้นจะปรากฎที่เมนู </a:t>
            </a:r>
            <a:r>
              <a:rPr lang="en-US" sz="2400" dirty="0" smtClean="0">
                <a:latin typeface="TH SarabunPSK" pitchFamily="34" charset="-34"/>
                <a:cs typeface="TH SarabunPSK" pitchFamily="34" charset="-34"/>
              </a:rPr>
              <a:t>Pages</a:t>
            </a:r>
            <a:endParaRPr lang="en-US" sz="2400" dirty="0">
              <a:latin typeface="TH SarabunPSK" pitchFamily="34" charset="-34"/>
              <a:cs typeface="TH SarabunPSK" pitchFamily="34" charset="-34"/>
            </a:endParaRPr>
          </a:p>
        </p:txBody>
      </p:sp>
      <p:pic>
        <p:nvPicPr>
          <p:cNvPr id="16386" name="Picture 2"/>
          <p:cNvPicPr>
            <a:picLocks noChangeAspect="1" noChangeArrowheads="1"/>
          </p:cNvPicPr>
          <p:nvPr/>
        </p:nvPicPr>
        <p:blipFill>
          <a:blip r:embed="rId2"/>
          <a:srcRect/>
          <a:stretch>
            <a:fillRect/>
          </a:stretch>
        </p:blipFill>
        <p:spPr bwMode="auto">
          <a:xfrm>
            <a:off x="3200400" y="1143000"/>
            <a:ext cx="2895600" cy="1776845"/>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1673225" y="3052676"/>
            <a:ext cx="6022975" cy="3652924"/>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1066800"/>
          </a:xfrm>
        </p:spPr>
        <p:txBody>
          <a:bodyPr>
            <a:normAutofit/>
          </a:bodyPr>
          <a:lstStyle/>
          <a:p>
            <a:pPr>
              <a:buNone/>
            </a:pPr>
            <a:r>
              <a:rPr lang="en-US" sz="2400" dirty="0" smtClean="0">
                <a:latin typeface="TH SarabunPSK" pitchFamily="34" charset="-34"/>
                <a:cs typeface="TH SarabunPSK" pitchFamily="34" charset="-34"/>
              </a:rPr>
              <a:t>3.</a:t>
            </a:r>
            <a:r>
              <a:rPr lang="th-TH" sz="2400" dirty="0" smtClean="0">
                <a:latin typeface="TH SarabunPSK" pitchFamily="34" charset="-34"/>
                <a:cs typeface="TH SarabunPSK" pitchFamily="34" charset="-34"/>
              </a:rPr>
              <a:t>การนำ</a:t>
            </a:r>
            <a:r>
              <a:rPr lang="en-US" sz="2400" dirty="0" smtClean="0">
                <a:latin typeface="TH SarabunPSK" pitchFamily="34" charset="-34"/>
                <a:cs typeface="TH SarabunPSK" pitchFamily="34" charset="-34"/>
              </a:rPr>
              <a:t>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ไปใส่ใน </a:t>
            </a:r>
            <a:r>
              <a:rPr lang="en-US" sz="2400" dirty="0" smtClean="0">
                <a:latin typeface="TH SarabunPSK" pitchFamily="34" charset="-34"/>
                <a:cs typeface="TH SarabunPSK" pitchFamily="34" charset="-34"/>
              </a:rPr>
              <a:t>Page </a:t>
            </a:r>
            <a:r>
              <a:rPr lang="th-TH" sz="2400" dirty="0" smtClean="0">
                <a:latin typeface="TH SarabunPSK" pitchFamily="34" charset="-34"/>
                <a:cs typeface="TH SarabunPSK" pitchFamily="34" charset="-34"/>
              </a:rPr>
              <a:t>ที่เราสร้างขึ้นทำได้โดยทำการคลิ๊กเลือก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ที่จะนำไปใส่ใน </a:t>
            </a:r>
            <a:r>
              <a:rPr lang="en-US" sz="2400" dirty="0" smtClean="0">
                <a:latin typeface="TH SarabunPSK" pitchFamily="34" charset="-34"/>
                <a:cs typeface="TH SarabunPSK" pitchFamily="34" charset="-34"/>
              </a:rPr>
              <a:t>Pages (</a:t>
            </a:r>
            <a:r>
              <a:rPr lang="th-TH" sz="2400" dirty="0" smtClean="0">
                <a:latin typeface="TH SarabunPSK" pitchFamily="34" charset="-34"/>
                <a:cs typeface="TH SarabunPSK" pitchFamily="34" charset="-34"/>
              </a:rPr>
              <a:t>เลือกได้แค่ทีละ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จากนั้นกด </a:t>
            </a:r>
            <a:r>
              <a:rPr lang="en-US" sz="2400" dirty="0" smtClean="0">
                <a:latin typeface="TH SarabunPSK" pitchFamily="34" charset="-34"/>
                <a:cs typeface="TH SarabunPSK" pitchFamily="34" charset="-34"/>
              </a:rPr>
              <a:t>Edit</a:t>
            </a:r>
            <a:r>
              <a:rPr lang="th-TH" sz="2400" dirty="0" smtClean="0">
                <a:latin typeface="TH SarabunPSK" pitchFamily="34" charset="-34"/>
                <a:cs typeface="TH SarabunPSK" pitchFamily="34" charset="-34"/>
              </a:rPr>
              <a:t> </a:t>
            </a:r>
            <a:endParaRPr lang="en-US" sz="2400" dirty="0">
              <a:latin typeface="TH SarabunPSK" pitchFamily="34" charset="-34"/>
              <a:cs typeface="TH SarabunPSK" pitchFamily="34" charset="-34"/>
            </a:endParaRPr>
          </a:p>
        </p:txBody>
      </p:sp>
      <p:pic>
        <p:nvPicPr>
          <p:cNvPr id="17410" name="Picture 2"/>
          <p:cNvPicPr>
            <a:picLocks noChangeAspect="1" noChangeArrowheads="1"/>
          </p:cNvPicPr>
          <p:nvPr/>
        </p:nvPicPr>
        <p:blipFill>
          <a:blip r:embed="rId2"/>
          <a:srcRect/>
          <a:stretch>
            <a:fillRect/>
          </a:stretch>
        </p:blipFill>
        <p:spPr bwMode="auto">
          <a:xfrm>
            <a:off x="1371600" y="1447800"/>
            <a:ext cx="6799263" cy="31623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normAutofit/>
          </a:bodyPr>
          <a:lstStyle/>
          <a:p>
            <a:pPr algn="l"/>
            <a:r>
              <a:rPr lang="en-US" sz="2400" dirty="0" smtClean="0">
                <a:latin typeface="TH SarabunPSK" pitchFamily="34" charset="-34"/>
                <a:cs typeface="TH SarabunPSK" pitchFamily="34" charset="-34"/>
              </a:rPr>
              <a:t>4.</a:t>
            </a:r>
            <a:r>
              <a:rPr lang="th-TH" sz="2400" dirty="0" smtClean="0">
                <a:latin typeface="TH SarabunPSK" pitchFamily="34" charset="-34"/>
                <a:cs typeface="TH SarabunPSK" pitchFamily="34" charset="-34"/>
              </a:rPr>
              <a:t>จะปรากฎหน้าต่างสำหรับตั้งค่า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ที่เราเลือกขึ้นมา ให้ไปที่เมนู </a:t>
            </a:r>
            <a:r>
              <a:rPr lang="en-US" sz="2400" dirty="0" smtClean="0">
                <a:latin typeface="TH SarabunPSK" pitchFamily="34" charset="-34"/>
                <a:cs typeface="TH SarabunPSK" pitchFamily="34" charset="-34"/>
              </a:rPr>
              <a:t>page </a:t>
            </a:r>
            <a:r>
              <a:rPr lang="th-TH" sz="2400" dirty="0" smtClean="0">
                <a:latin typeface="TH SarabunPSK" pitchFamily="34" charset="-34"/>
                <a:cs typeface="TH SarabunPSK" pitchFamily="34" charset="-34"/>
              </a:rPr>
              <a:t>เราจะสามารถเลือกได้ว่าต้องการให้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นี้อยู่ใน </a:t>
            </a:r>
            <a:r>
              <a:rPr lang="en-US" sz="2400" dirty="0" smtClean="0">
                <a:latin typeface="TH SarabunPSK" pitchFamily="34" charset="-34"/>
                <a:cs typeface="TH SarabunPSK" pitchFamily="34" charset="-34"/>
              </a:rPr>
              <a:t>Page </a:t>
            </a:r>
            <a:r>
              <a:rPr lang="th-TH" sz="2400" dirty="0" smtClean="0">
                <a:latin typeface="TH SarabunPSK" pitchFamily="34" charset="-34"/>
                <a:cs typeface="TH SarabunPSK" pitchFamily="34" charset="-34"/>
              </a:rPr>
              <a:t>ไหน โดยเมื่อตั้งค่าเสร็จแล้วให้กด </a:t>
            </a:r>
            <a:r>
              <a:rPr lang="en-US" sz="2400" dirty="0" smtClean="0">
                <a:latin typeface="TH SarabunPSK" pitchFamily="34" charset="-34"/>
                <a:cs typeface="TH SarabunPSK" pitchFamily="34" charset="-34"/>
              </a:rPr>
              <a:t>Update tag </a:t>
            </a:r>
            <a:endParaRPr lang="en-US" sz="2400" dirty="0">
              <a:latin typeface="TH SarabunPSK" pitchFamily="34" charset="-34"/>
              <a:cs typeface="TH SarabunPSK" pitchFamily="34" charset="-34"/>
            </a:endParaRPr>
          </a:p>
        </p:txBody>
      </p:sp>
      <p:pic>
        <p:nvPicPr>
          <p:cNvPr id="18434" name="Picture 2"/>
          <p:cNvPicPr>
            <a:picLocks noChangeAspect="1" noChangeArrowheads="1"/>
          </p:cNvPicPr>
          <p:nvPr/>
        </p:nvPicPr>
        <p:blipFill>
          <a:blip r:embed="rId2"/>
          <a:srcRect/>
          <a:stretch>
            <a:fillRect/>
          </a:stretch>
        </p:blipFill>
        <p:spPr bwMode="auto">
          <a:xfrm>
            <a:off x="76200" y="1438275"/>
            <a:ext cx="8932863" cy="5343525"/>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normAutofit/>
          </a:bodyPr>
          <a:lstStyle/>
          <a:p>
            <a:pPr algn="l"/>
            <a:r>
              <a:rPr lang="en-US" sz="2400" dirty="0" smtClean="0">
                <a:latin typeface="TH SarabunPSK" pitchFamily="34" charset="-34"/>
                <a:cs typeface="TH SarabunPSK" pitchFamily="34" charset="-34"/>
              </a:rPr>
              <a:t>5.</a:t>
            </a:r>
            <a:r>
              <a:rPr lang="th-TH" sz="2400" dirty="0" smtClean="0">
                <a:latin typeface="TH SarabunPSK" pitchFamily="34" charset="-34"/>
                <a:cs typeface="TH SarabunPSK" pitchFamily="34" charset="-34"/>
              </a:rPr>
              <a:t>จะกลับมาที่หน้าต่างแสดงค่า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ซึ่งเมื่อเราคลิ๊กเลือก </a:t>
            </a:r>
            <a:r>
              <a:rPr lang="en-US" sz="2400" dirty="0" smtClean="0">
                <a:latin typeface="TH SarabunPSK" pitchFamily="34" charset="-34"/>
                <a:cs typeface="TH SarabunPSK" pitchFamily="34" charset="-34"/>
              </a:rPr>
              <a:t>Page PT0022 </a:t>
            </a:r>
            <a:r>
              <a:rPr lang="th-TH" sz="2400" dirty="0" smtClean="0">
                <a:latin typeface="TH SarabunPSK" pitchFamily="34" charset="-34"/>
                <a:cs typeface="TH SarabunPSK" pitchFamily="34" charset="-34"/>
              </a:rPr>
              <a:t>จะพบว่าในหน้าต่างแสดงค่า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จ</a:t>
            </a:r>
            <a:r>
              <a:rPr lang="th-TH" sz="2400" dirty="0" smtClean="0">
                <a:latin typeface="TH SarabunPSK" pitchFamily="34" charset="-34"/>
                <a:cs typeface="TH SarabunPSK" pitchFamily="34" charset="-34"/>
              </a:rPr>
              <a:t>ะแสดงเพียง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ที่เราตั้งให้อยู่ใน </a:t>
            </a:r>
            <a:r>
              <a:rPr lang="en-US" sz="2400" dirty="0" smtClean="0">
                <a:latin typeface="TH SarabunPSK" pitchFamily="34" charset="-34"/>
                <a:cs typeface="TH SarabunPSK" pitchFamily="34" charset="-34"/>
              </a:rPr>
              <a:t>Page PT0022 </a:t>
            </a:r>
            <a:r>
              <a:rPr lang="th-TH" sz="2400" dirty="0" smtClean="0">
                <a:latin typeface="TH SarabunPSK" pitchFamily="34" charset="-34"/>
                <a:cs typeface="TH SarabunPSK" pitchFamily="34" charset="-34"/>
              </a:rPr>
              <a:t>เท่านั้น</a:t>
            </a:r>
            <a:endParaRPr lang="en-US" sz="2400" dirty="0">
              <a:latin typeface="TH SarabunPSK" pitchFamily="34" charset="-34"/>
              <a:cs typeface="TH SarabunPSK" pitchFamily="34" charset="-34"/>
            </a:endParaRPr>
          </a:p>
        </p:txBody>
      </p:sp>
      <p:pic>
        <p:nvPicPr>
          <p:cNvPr id="19458" name="Picture 2"/>
          <p:cNvPicPr>
            <a:picLocks noChangeAspect="1" noChangeArrowheads="1"/>
          </p:cNvPicPr>
          <p:nvPr/>
        </p:nvPicPr>
        <p:blipFill>
          <a:blip r:embed="rId2"/>
          <a:srcRect/>
          <a:stretch>
            <a:fillRect/>
          </a:stretch>
        </p:blipFill>
        <p:spPr bwMode="auto">
          <a:xfrm>
            <a:off x="1066800" y="914401"/>
            <a:ext cx="6989763" cy="289560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1062037" y="3886200"/>
            <a:ext cx="7091363" cy="2809875"/>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th-TH" sz="2400" b="1" dirty="0" smtClean="0">
                <a:latin typeface="TH SarabunPSK" pitchFamily="34" charset="-34"/>
                <a:cs typeface="TH SarabunPSK" pitchFamily="34" charset="-34"/>
              </a:rPr>
              <a:t>การตั้งค่า </a:t>
            </a:r>
            <a:r>
              <a:rPr lang="en-US" sz="2400" b="1" dirty="0" smtClean="0">
                <a:latin typeface="TH SarabunPSK" pitchFamily="34" charset="-34"/>
                <a:cs typeface="TH SarabunPSK" pitchFamily="34" charset="-34"/>
              </a:rPr>
              <a:t>tag </a:t>
            </a:r>
            <a:r>
              <a:rPr lang="th-TH" sz="2400" b="1" dirty="0" smtClean="0">
                <a:latin typeface="TH SarabunPSK" pitchFamily="34" charset="-34"/>
                <a:cs typeface="TH SarabunPSK" pitchFamily="34" charset="-34"/>
              </a:rPr>
              <a:t>ในตัว </a:t>
            </a:r>
            <a:r>
              <a:rPr lang="en-US" sz="2400" b="1" dirty="0" err="1" smtClean="0">
                <a:latin typeface="TH SarabunPSK" pitchFamily="34" charset="-34"/>
                <a:cs typeface="TH SarabunPSK" pitchFamily="34" charset="-34"/>
              </a:rPr>
              <a:t>ewon</a:t>
            </a:r>
            <a:r>
              <a:rPr lang="en-US" sz="2400" b="1" dirty="0" smtClean="0">
                <a:latin typeface="TH SarabunPSK" pitchFamily="34" charset="-34"/>
                <a:cs typeface="TH SarabunPSK" pitchFamily="34" charset="-34"/>
              </a:rPr>
              <a:t> </a:t>
            </a:r>
            <a:endParaRPr lang="en-US" sz="2400" b="1" dirty="0">
              <a:latin typeface="TH SarabunPSK" pitchFamily="34" charset="-34"/>
              <a:cs typeface="TH SarabunPSK" pitchFamily="34" charset="-34"/>
            </a:endParaRPr>
          </a:p>
        </p:txBody>
      </p:sp>
      <p:pic>
        <p:nvPicPr>
          <p:cNvPr id="23554" name="Picture 2"/>
          <p:cNvPicPr>
            <a:picLocks noChangeAspect="1" noChangeArrowheads="1"/>
          </p:cNvPicPr>
          <p:nvPr/>
        </p:nvPicPr>
        <p:blipFill>
          <a:blip r:embed="rId2"/>
          <a:srcRect/>
          <a:stretch>
            <a:fillRect/>
          </a:stretch>
        </p:blipFill>
        <p:spPr bwMode="auto">
          <a:xfrm>
            <a:off x="1" y="1047750"/>
            <a:ext cx="4648200" cy="4743450"/>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4724400" y="1495425"/>
            <a:ext cx="4343400" cy="429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a:srcRect/>
          <a:stretch>
            <a:fillRect/>
          </a:stretch>
        </p:blipFill>
        <p:spPr bwMode="auto">
          <a:xfrm>
            <a:off x="1524000" y="685800"/>
            <a:ext cx="6248400" cy="2809875"/>
          </a:xfrm>
          <a:prstGeom prst="rect">
            <a:avLst/>
          </a:prstGeom>
          <a:noFill/>
          <a:ln w="9525">
            <a:noFill/>
            <a:miter lim="800000"/>
            <a:headEnd/>
            <a:tailEnd/>
          </a:ln>
          <a:effectLst/>
        </p:spPr>
      </p:pic>
      <p:sp>
        <p:nvSpPr>
          <p:cNvPr id="7" name="TextBox 6"/>
          <p:cNvSpPr txBox="1"/>
          <p:nvPr/>
        </p:nvSpPr>
        <p:spPr>
          <a:xfrm>
            <a:off x="228600" y="3657600"/>
            <a:ext cx="8686800" cy="369332"/>
          </a:xfrm>
          <a:prstGeom prst="rect">
            <a:avLst/>
          </a:prstGeom>
          <a:noFill/>
        </p:spPr>
        <p:txBody>
          <a:bodyPr wrap="square" rtlCol="0">
            <a:spAutoFit/>
          </a:bodyPr>
          <a:lstStyle/>
          <a:p>
            <a:r>
              <a:rPr lang="th-TH" dirty="0" smtClean="0"/>
              <a:t>  </a:t>
            </a:r>
            <a:endParaRPr lang="en-US" dirty="0"/>
          </a:p>
        </p:txBody>
      </p:sp>
      <p:sp>
        <p:nvSpPr>
          <p:cNvPr id="8" name="TextBox 7"/>
          <p:cNvSpPr txBox="1"/>
          <p:nvPr/>
        </p:nvSpPr>
        <p:spPr>
          <a:xfrm>
            <a:off x="228600" y="3429000"/>
            <a:ext cx="8763000" cy="3139321"/>
          </a:xfrm>
          <a:prstGeom prst="rect">
            <a:avLst/>
          </a:prstGeom>
          <a:noFill/>
        </p:spPr>
        <p:txBody>
          <a:bodyPr wrap="square" rtlCol="0">
            <a:spAutoFit/>
          </a:bodyPr>
          <a:lstStyle/>
          <a:p>
            <a:r>
              <a:rPr lang="en-US" b="1" dirty="0" smtClean="0">
                <a:latin typeface="TH SarabunPSK" pitchFamily="34" charset="-34"/>
                <a:cs typeface="TH SarabunPSK" pitchFamily="34" charset="-34"/>
              </a:rPr>
              <a:t>Identification</a:t>
            </a:r>
          </a:p>
          <a:p>
            <a:r>
              <a:rPr lang="en-US" dirty="0" smtClean="0">
                <a:latin typeface="TH SarabunPSK" pitchFamily="34" charset="-34"/>
                <a:cs typeface="TH SarabunPSK" pitchFamily="34" charset="-34"/>
              </a:rPr>
              <a:t>Tag Name </a:t>
            </a:r>
            <a:r>
              <a:rPr lang="th-TH" dirty="0" smtClean="0">
                <a:latin typeface="TH SarabunPSK" pitchFamily="34" charset="-34"/>
                <a:cs typeface="TH SarabunPSK" pitchFamily="34" charset="-34"/>
              </a:rPr>
              <a:t>คือ ชื่อของ </a:t>
            </a:r>
            <a:r>
              <a:rPr lang="en-US" dirty="0" smtClean="0">
                <a:latin typeface="TH SarabunPSK" pitchFamily="34" charset="-34"/>
                <a:cs typeface="TH SarabunPSK" pitchFamily="34" charset="-34"/>
              </a:rPr>
              <a:t>Tag </a:t>
            </a:r>
            <a:r>
              <a:rPr lang="th-TH" dirty="0" smtClean="0">
                <a:latin typeface="TH SarabunPSK" pitchFamily="34" charset="-34"/>
                <a:cs typeface="TH SarabunPSK" pitchFamily="34" charset="-34"/>
              </a:rPr>
              <a:t>หากต้องการเปลี่ยนแปลงให้แจ้งกับทางบริษัท เนื่องจากชื่อ </a:t>
            </a:r>
            <a:r>
              <a:rPr lang="en-US" dirty="0" smtClean="0">
                <a:latin typeface="TH SarabunPSK" pitchFamily="34" charset="-34"/>
                <a:cs typeface="TH SarabunPSK" pitchFamily="34" charset="-34"/>
              </a:rPr>
              <a:t>Tag </a:t>
            </a:r>
            <a:r>
              <a:rPr lang="th-TH" dirty="0" smtClean="0">
                <a:latin typeface="TH SarabunPSK" pitchFamily="34" charset="-34"/>
                <a:cs typeface="TH SarabunPSK" pitchFamily="34" charset="-34"/>
              </a:rPr>
              <a:t>นี้มีนำไปใช้เขียนโปรแกรม ภายในตัว </a:t>
            </a:r>
            <a:endParaRPr lang="en-US" dirty="0" smtClean="0">
              <a:latin typeface="TH SarabunPSK" pitchFamily="34" charset="-34"/>
              <a:cs typeface="TH SarabunPSK" pitchFamily="34" charset="-34"/>
            </a:endParaRPr>
          </a:p>
          <a:p>
            <a:r>
              <a:rPr lang="en-US" dirty="0" smtClean="0">
                <a:latin typeface="TH SarabunPSK" pitchFamily="34" charset="-34"/>
                <a:cs typeface="TH SarabunPSK" pitchFamily="34" charset="-34"/>
              </a:rPr>
              <a:t>-</a:t>
            </a:r>
            <a:r>
              <a:rPr lang="en-US" dirty="0" err="1" smtClean="0">
                <a:latin typeface="TH SarabunPSK" pitchFamily="34" charset="-34"/>
                <a:cs typeface="TH SarabunPSK" pitchFamily="34" charset="-34"/>
              </a:rPr>
              <a:t>ewon</a:t>
            </a:r>
            <a:r>
              <a:rPr lang="en-US" dirty="0" smtClean="0">
                <a:latin typeface="TH SarabunPSK" pitchFamily="34" charset="-34"/>
                <a:cs typeface="TH SarabunPSK" pitchFamily="34" charset="-34"/>
              </a:rPr>
              <a:t> </a:t>
            </a:r>
            <a:r>
              <a:rPr lang="th-TH" dirty="0" smtClean="0">
                <a:latin typeface="TH SarabunPSK" pitchFamily="34" charset="-34"/>
                <a:cs typeface="TH SarabunPSK" pitchFamily="34" charset="-34"/>
              </a:rPr>
              <a:t>หากมีการเปลี่ยนแปลงโดยไม่เปลี่ยนโปรแกรม </a:t>
            </a:r>
            <a:r>
              <a:rPr lang="en-US" dirty="0" err="1" smtClean="0">
                <a:latin typeface="TH SarabunPSK" pitchFamily="34" charset="-34"/>
                <a:cs typeface="TH SarabunPSK" pitchFamily="34" charset="-34"/>
              </a:rPr>
              <a:t>ewon</a:t>
            </a:r>
            <a:r>
              <a:rPr lang="en-US" dirty="0" smtClean="0">
                <a:latin typeface="TH SarabunPSK" pitchFamily="34" charset="-34"/>
                <a:cs typeface="TH SarabunPSK" pitchFamily="34" charset="-34"/>
              </a:rPr>
              <a:t> </a:t>
            </a:r>
            <a:r>
              <a:rPr lang="th-TH" dirty="0" smtClean="0">
                <a:latin typeface="TH SarabunPSK" pitchFamily="34" charset="-34"/>
                <a:cs typeface="TH SarabunPSK" pitchFamily="34" charset="-34"/>
              </a:rPr>
              <a:t>อาจค้างได้</a:t>
            </a:r>
          </a:p>
          <a:p>
            <a:r>
              <a:rPr lang="en-US" dirty="0" smtClean="0">
                <a:latin typeface="TH SarabunPSK" pitchFamily="34" charset="-34"/>
                <a:cs typeface="TH SarabunPSK" pitchFamily="34" charset="-34"/>
              </a:rPr>
              <a:t>-</a:t>
            </a:r>
            <a:r>
              <a:rPr lang="en-US" dirty="0" smtClean="0">
                <a:latin typeface="TH SarabunPSK" pitchFamily="34" charset="-34"/>
                <a:cs typeface="TH SarabunPSK" pitchFamily="34" charset="-34"/>
              </a:rPr>
              <a:t>Page </a:t>
            </a:r>
            <a:r>
              <a:rPr lang="th-TH" dirty="0" smtClean="0">
                <a:latin typeface="TH SarabunPSK" pitchFamily="34" charset="-34"/>
                <a:cs typeface="TH SarabunPSK" pitchFamily="34" charset="-34"/>
              </a:rPr>
              <a:t>คือ ให้ระบุว่าต้องการให้ </a:t>
            </a:r>
            <a:r>
              <a:rPr lang="en-US" dirty="0" smtClean="0">
                <a:latin typeface="TH SarabunPSK" pitchFamily="34" charset="-34"/>
                <a:cs typeface="TH SarabunPSK" pitchFamily="34" charset="-34"/>
              </a:rPr>
              <a:t>tag </a:t>
            </a:r>
            <a:r>
              <a:rPr lang="th-TH" dirty="0" smtClean="0">
                <a:latin typeface="TH SarabunPSK" pitchFamily="34" charset="-34"/>
                <a:cs typeface="TH SarabunPSK" pitchFamily="34" charset="-34"/>
              </a:rPr>
              <a:t>นี้ไปอยู่ใน </a:t>
            </a:r>
            <a:r>
              <a:rPr lang="en-US" dirty="0" smtClean="0">
                <a:latin typeface="TH SarabunPSK" pitchFamily="34" charset="-34"/>
                <a:cs typeface="TH SarabunPSK" pitchFamily="34" charset="-34"/>
              </a:rPr>
              <a:t>Page </a:t>
            </a:r>
            <a:r>
              <a:rPr lang="th-TH" dirty="0" smtClean="0">
                <a:latin typeface="TH SarabunPSK" pitchFamily="34" charset="-34"/>
                <a:cs typeface="TH SarabunPSK" pitchFamily="34" charset="-34"/>
              </a:rPr>
              <a:t>ไหน</a:t>
            </a:r>
          </a:p>
          <a:p>
            <a:r>
              <a:rPr lang="en-US" dirty="0" smtClean="0">
                <a:latin typeface="TH SarabunPSK" pitchFamily="34" charset="-34"/>
                <a:cs typeface="TH SarabunPSK" pitchFamily="34" charset="-34"/>
              </a:rPr>
              <a:t>-Tag Description </a:t>
            </a:r>
            <a:r>
              <a:rPr lang="th-TH" dirty="0" smtClean="0">
                <a:latin typeface="TH SarabunPSK" pitchFamily="34" charset="-34"/>
                <a:cs typeface="TH SarabunPSK" pitchFamily="34" charset="-34"/>
              </a:rPr>
              <a:t>คือ การใส่ </a:t>
            </a:r>
            <a:r>
              <a:rPr lang="en-US" dirty="0" smtClean="0">
                <a:latin typeface="TH SarabunPSK" pitchFamily="34" charset="-34"/>
                <a:cs typeface="TH SarabunPSK" pitchFamily="34" charset="-34"/>
              </a:rPr>
              <a:t>comment </a:t>
            </a:r>
            <a:r>
              <a:rPr lang="th-TH" dirty="0" smtClean="0">
                <a:latin typeface="TH SarabunPSK" pitchFamily="34" charset="-34"/>
                <a:cs typeface="TH SarabunPSK" pitchFamily="34" charset="-34"/>
              </a:rPr>
              <a:t>ที่ </a:t>
            </a:r>
            <a:r>
              <a:rPr lang="en-US" dirty="0" smtClean="0">
                <a:latin typeface="TH SarabunPSK" pitchFamily="34" charset="-34"/>
                <a:cs typeface="TH SarabunPSK" pitchFamily="34" charset="-34"/>
              </a:rPr>
              <a:t>tag</a:t>
            </a:r>
          </a:p>
          <a:p>
            <a:r>
              <a:rPr lang="en-US" b="1" dirty="0" smtClean="0">
                <a:latin typeface="TH SarabunPSK" pitchFamily="34" charset="-34"/>
                <a:cs typeface="TH SarabunPSK" pitchFamily="34" charset="-34"/>
              </a:rPr>
              <a:t>I/O Server </a:t>
            </a:r>
            <a:r>
              <a:rPr lang="en-US" b="1" dirty="0" smtClean="0">
                <a:latin typeface="TH SarabunPSK" pitchFamily="34" charset="-34"/>
                <a:cs typeface="TH SarabunPSK" pitchFamily="34" charset="-34"/>
              </a:rPr>
              <a:t>Setup </a:t>
            </a:r>
            <a:r>
              <a:rPr lang="th-TH" dirty="0" smtClean="0">
                <a:latin typeface="TH SarabunPSK" pitchFamily="34" charset="-34"/>
                <a:cs typeface="TH SarabunPSK" pitchFamily="34" charset="-34"/>
              </a:rPr>
              <a:t>ใช้สำหรับตั้งให้ </a:t>
            </a:r>
            <a:r>
              <a:rPr lang="en-US" dirty="0" smtClean="0">
                <a:latin typeface="TH SarabunPSK" pitchFamily="34" charset="-34"/>
                <a:cs typeface="TH SarabunPSK" pitchFamily="34" charset="-34"/>
              </a:rPr>
              <a:t>tag </a:t>
            </a:r>
            <a:r>
              <a:rPr lang="th-TH" dirty="0" smtClean="0">
                <a:latin typeface="TH SarabunPSK" pitchFamily="34" charset="-34"/>
                <a:cs typeface="TH SarabunPSK" pitchFamily="34" charset="-34"/>
              </a:rPr>
              <a:t>อ่านข้อมูลจาก </a:t>
            </a:r>
            <a:r>
              <a:rPr lang="en-US" dirty="0" smtClean="0">
                <a:latin typeface="TH SarabunPSK" pitchFamily="34" charset="-34"/>
                <a:cs typeface="TH SarabunPSK" pitchFamily="34" charset="-34"/>
              </a:rPr>
              <a:t>sensor </a:t>
            </a:r>
            <a:r>
              <a:rPr lang="th-TH" dirty="0" smtClean="0">
                <a:latin typeface="TH SarabunPSK" pitchFamily="34" charset="-34"/>
                <a:cs typeface="TH SarabunPSK" pitchFamily="34" charset="-34"/>
              </a:rPr>
              <a:t>โดยตรง ซึ่งจะอ่านได้แค่เฉพาะ </a:t>
            </a:r>
            <a:r>
              <a:rPr lang="en-US" dirty="0" smtClean="0">
                <a:latin typeface="TH SarabunPSK" pitchFamily="34" charset="-34"/>
                <a:cs typeface="TH SarabunPSK" pitchFamily="34" charset="-34"/>
              </a:rPr>
              <a:t>sensor </a:t>
            </a:r>
            <a:r>
              <a:rPr lang="th-TH" dirty="0" smtClean="0">
                <a:latin typeface="TH SarabunPSK" pitchFamily="34" charset="-34"/>
                <a:cs typeface="TH SarabunPSK" pitchFamily="34" charset="-34"/>
              </a:rPr>
              <a:t>ที่ส่งข้อมูลเป็น </a:t>
            </a:r>
            <a:endParaRPr lang="en-US" dirty="0" smtClean="0">
              <a:latin typeface="TH SarabunPSK" pitchFamily="34" charset="-34"/>
              <a:cs typeface="TH SarabunPSK" pitchFamily="34" charset="-34"/>
            </a:endParaRPr>
          </a:p>
          <a:p>
            <a:r>
              <a:rPr lang="en-US" dirty="0" smtClean="0">
                <a:latin typeface="TH SarabunPSK" pitchFamily="34" charset="-34"/>
                <a:cs typeface="TH SarabunPSK" pitchFamily="34" charset="-34"/>
              </a:rPr>
              <a:t>Protocol </a:t>
            </a:r>
            <a:r>
              <a:rPr lang="th-TH" dirty="0" smtClean="0">
                <a:latin typeface="TH SarabunPSK" pitchFamily="34" charset="-34"/>
                <a:cs typeface="TH SarabunPSK" pitchFamily="34" charset="-34"/>
              </a:rPr>
              <a:t>มาตรฐานเท่านั้น เช่น </a:t>
            </a:r>
            <a:r>
              <a:rPr lang="en-US" dirty="0" err="1" smtClean="0">
                <a:latin typeface="TH SarabunPSK" pitchFamily="34" charset="-34"/>
                <a:cs typeface="TH SarabunPSK" pitchFamily="34" charset="-34"/>
              </a:rPr>
              <a:t>Modbus</a:t>
            </a:r>
            <a:r>
              <a:rPr lang="en-US" dirty="0" smtClean="0">
                <a:latin typeface="TH SarabunPSK" pitchFamily="34" charset="-34"/>
                <a:cs typeface="TH SarabunPSK" pitchFamily="34" charset="-34"/>
              </a:rPr>
              <a:t> 485 </a:t>
            </a:r>
            <a:r>
              <a:rPr lang="th-TH" dirty="0" smtClean="0">
                <a:latin typeface="TH SarabunPSK" pitchFamily="34" charset="-34"/>
                <a:cs typeface="TH SarabunPSK" pitchFamily="34" charset="-34"/>
              </a:rPr>
              <a:t>เป็นต้น จะตั้งค่าเมนูนี้ต้องไปตั้งค่าที่เมนู </a:t>
            </a:r>
            <a:r>
              <a:rPr lang="en-US" dirty="0" smtClean="0">
                <a:latin typeface="TH SarabunPSK" pitchFamily="34" charset="-34"/>
                <a:cs typeface="TH SarabunPSK" pitchFamily="34" charset="-34"/>
              </a:rPr>
              <a:t>IO server </a:t>
            </a:r>
            <a:r>
              <a:rPr lang="th-TH" dirty="0" smtClean="0">
                <a:latin typeface="TH SarabunPSK" pitchFamily="34" charset="-34"/>
                <a:cs typeface="TH SarabunPSK" pitchFamily="34" charset="-34"/>
              </a:rPr>
              <a:t>ก่อน</a:t>
            </a:r>
          </a:p>
          <a:p>
            <a:r>
              <a:rPr lang="en-US" dirty="0" smtClean="0">
                <a:latin typeface="TH SarabunPSK" pitchFamily="34" charset="-34"/>
                <a:cs typeface="TH SarabunPSK" pitchFamily="34" charset="-34"/>
              </a:rPr>
              <a:t>-Server name </a:t>
            </a:r>
            <a:r>
              <a:rPr lang="th-TH" dirty="0" smtClean="0">
                <a:latin typeface="TH SarabunPSK" pitchFamily="34" charset="-34"/>
                <a:cs typeface="TH SarabunPSK" pitchFamily="34" charset="-34"/>
              </a:rPr>
              <a:t>ใช้ระบุว่าข้อมูลที่จะนำมาแสดงนั้นนำค่ามาจากไหน เช่น </a:t>
            </a:r>
            <a:r>
              <a:rPr lang="en-US" dirty="0" err="1" smtClean="0">
                <a:latin typeface="TH SarabunPSK" pitchFamily="34" charset="-34"/>
                <a:cs typeface="TH SarabunPSK" pitchFamily="34" charset="-34"/>
              </a:rPr>
              <a:t>mem</a:t>
            </a:r>
            <a:r>
              <a:rPr lang="th-TH" dirty="0" smtClean="0">
                <a:latin typeface="TH SarabunPSK" pitchFamily="34" charset="-34"/>
                <a:cs typeface="TH SarabunPSK" pitchFamily="34" charset="-34"/>
              </a:rPr>
              <a:t> คือเป็น </a:t>
            </a:r>
            <a:r>
              <a:rPr lang="en-US" dirty="0" smtClean="0">
                <a:latin typeface="TH SarabunPSK" pitchFamily="34" charset="-34"/>
                <a:cs typeface="TH SarabunPSK" pitchFamily="34" charset="-34"/>
              </a:rPr>
              <a:t>tag </a:t>
            </a:r>
            <a:r>
              <a:rPr lang="th-TH" dirty="0" smtClean="0">
                <a:latin typeface="TH SarabunPSK" pitchFamily="34" charset="-34"/>
                <a:cs typeface="TH SarabunPSK" pitchFamily="34" charset="-34"/>
              </a:rPr>
              <a:t>ที่ไม่ได้รับค่าจากอุปกรณ์อื่น แต่อาจใช้สำหรับรับข้อมูลจากโปรแกรมของ</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ewon</a:t>
            </a:r>
            <a:r>
              <a:rPr lang="th-TH" dirty="0" smtClean="0">
                <a:latin typeface="TH SarabunPSK" pitchFamily="34" charset="-34"/>
                <a:cs typeface="TH SarabunPSK" pitchFamily="34" charset="-34"/>
              </a:rPr>
              <a:t>มาแสดง</a:t>
            </a:r>
            <a:r>
              <a:rPr lang="en-US" dirty="0" smtClean="0">
                <a:latin typeface="TH SarabunPSK" pitchFamily="34" charset="-34"/>
                <a:cs typeface="TH SarabunPSK" pitchFamily="34" charset="-34"/>
              </a:rPr>
              <a:t>,</a:t>
            </a:r>
            <a:r>
              <a:rPr lang="en-US" dirty="0" err="1" smtClean="0">
                <a:latin typeface="TH SarabunPSK" pitchFamily="34" charset="-34"/>
                <a:cs typeface="TH SarabunPSK" pitchFamily="34" charset="-34"/>
              </a:rPr>
              <a:t>Modbus</a:t>
            </a:r>
            <a:r>
              <a:rPr lang="en-US" dirty="0" smtClean="0">
                <a:latin typeface="TH SarabunPSK" pitchFamily="34" charset="-34"/>
                <a:cs typeface="TH SarabunPSK" pitchFamily="34" charset="-34"/>
              </a:rPr>
              <a:t> </a:t>
            </a:r>
            <a:r>
              <a:rPr lang="th-TH" dirty="0" smtClean="0">
                <a:latin typeface="TH SarabunPSK" pitchFamily="34" charset="-34"/>
                <a:cs typeface="TH SarabunPSK" pitchFamily="34" charset="-34"/>
              </a:rPr>
              <a:t>ข้อมูลจากอุปกรณ์ที่มี </a:t>
            </a:r>
            <a:r>
              <a:rPr lang="en-US" dirty="0" smtClean="0">
                <a:latin typeface="TH SarabunPSK" pitchFamily="34" charset="-34"/>
                <a:cs typeface="TH SarabunPSK" pitchFamily="34" charset="-34"/>
              </a:rPr>
              <a:t>Output </a:t>
            </a:r>
            <a:r>
              <a:rPr lang="th-TH" dirty="0" smtClean="0">
                <a:latin typeface="TH SarabunPSK" pitchFamily="34" charset="-34"/>
                <a:cs typeface="TH SarabunPSK" pitchFamily="34" charset="-34"/>
              </a:rPr>
              <a:t>จาก </a:t>
            </a:r>
            <a:r>
              <a:rPr lang="en-US" dirty="0" err="1" smtClean="0">
                <a:latin typeface="TH SarabunPSK" pitchFamily="34" charset="-34"/>
                <a:cs typeface="TH SarabunPSK" pitchFamily="34" charset="-34"/>
              </a:rPr>
              <a:t>Modbus</a:t>
            </a:r>
            <a:r>
              <a:rPr lang="en-US" dirty="0" smtClean="0">
                <a:latin typeface="TH SarabunPSK" pitchFamily="34" charset="-34"/>
                <a:cs typeface="TH SarabunPSK" pitchFamily="34" charset="-34"/>
              </a:rPr>
              <a:t> </a:t>
            </a:r>
            <a:r>
              <a:rPr lang="th-TH" dirty="0" smtClean="0">
                <a:latin typeface="TH SarabunPSK" pitchFamily="34" charset="-34"/>
                <a:cs typeface="TH SarabunPSK" pitchFamily="34" charset="-34"/>
              </a:rPr>
              <a:t>มาแสดง เป็นต้น</a:t>
            </a:r>
            <a:endParaRPr lang="en-US" dirty="0" smtClean="0">
              <a:latin typeface="TH SarabunPSK" pitchFamily="34" charset="-34"/>
              <a:cs typeface="TH SarabunPSK" pitchFamily="34" charset="-34"/>
            </a:endParaRPr>
          </a:p>
          <a:p>
            <a:r>
              <a:rPr lang="en-US" dirty="0" smtClean="0">
                <a:latin typeface="TH SarabunPSK" pitchFamily="34" charset="-34"/>
                <a:cs typeface="TH SarabunPSK" pitchFamily="34" charset="-34"/>
              </a:rPr>
              <a:t>-Topic name </a:t>
            </a:r>
            <a:r>
              <a:rPr lang="th-TH" dirty="0" smtClean="0">
                <a:latin typeface="TH SarabunPSK" pitchFamily="34" charset="-34"/>
                <a:cs typeface="TH SarabunPSK" pitchFamily="34" charset="-34"/>
              </a:rPr>
              <a:t>ใช้สำหรับเลือกว่าจะให้อ่านข้อมูลจาก</a:t>
            </a:r>
            <a:r>
              <a:rPr lang="en-US" dirty="0" smtClean="0">
                <a:latin typeface="TH SarabunPSK" pitchFamily="34" charset="-34"/>
                <a:cs typeface="TH SarabunPSK" pitchFamily="34" charset="-34"/>
              </a:rPr>
              <a:t> sensor </a:t>
            </a:r>
            <a:r>
              <a:rPr lang="th-TH" dirty="0" smtClean="0">
                <a:latin typeface="TH SarabunPSK" pitchFamily="34" charset="-34"/>
                <a:cs typeface="TH SarabunPSK" pitchFamily="34" charset="-34"/>
              </a:rPr>
              <a:t>โดยใช้การตั้งค่าการเชื่อมต่อแบบไหน  สามารถเลือกได้ </a:t>
            </a:r>
            <a:r>
              <a:rPr lang="en-US" dirty="0" smtClean="0">
                <a:latin typeface="TH SarabunPSK" pitchFamily="34" charset="-34"/>
                <a:cs typeface="TH SarabunPSK" pitchFamily="34" charset="-34"/>
              </a:rPr>
              <a:t>A,B,C </a:t>
            </a:r>
            <a:r>
              <a:rPr lang="th-TH" dirty="0" smtClean="0">
                <a:latin typeface="TH SarabunPSK" pitchFamily="34" charset="-34"/>
                <a:cs typeface="TH SarabunPSK" pitchFamily="34" charset="-34"/>
              </a:rPr>
              <a:t>โดยแต่ละแบบต้องไปตั้งไว้ก่อนใน </a:t>
            </a:r>
            <a:r>
              <a:rPr lang="en-US" dirty="0" smtClean="0">
                <a:latin typeface="TH SarabunPSK" pitchFamily="34" charset="-34"/>
                <a:cs typeface="TH SarabunPSK" pitchFamily="34" charset="-34"/>
              </a:rPr>
              <a:t>IO server(</a:t>
            </a:r>
            <a:r>
              <a:rPr lang="th-TH" dirty="0" smtClean="0">
                <a:latin typeface="TH SarabunPSK" pitchFamily="34" charset="-34"/>
                <a:cs typeface="TH SarabunPSK" pitchFamily="34" charset="-34"/>
              </a:rPr>
              <a:t>ถ้า </a:t>
            </a:r>
            <a:r>
              <a:rPr lang="en-US" dirty="0" smtClean="0">
                <a:latin typeface="TH SarabunPSK" pitchFamily="34" charset="-34"/>
                <a:cs typeface="TH SarabunPSK" pitchFamily="34" charset="-34"/>
              </a:rPr>
              <a:t>tag </a:t>
            </a:r>
            <a:r>
              <a:rPr lang="th-TH" dirty="0" smtClean="0">
                <a:latin typeface="TH SarabunPSK" pitchFamily="34" charset="-34"/>
                <a:cs typeface="TH SarabunPSK" pitchFamily="34" charset="-34"/>
              </a:rPr>
              <a:t>ที่ตั้งค่าไม่ได้จะตั้งให้ไปอ่านข้อมูลจากอุปกรณ์อื่นหัวข้อนี้ ตั้ง </a:t>
            </a:r>
            <a:r>
              <a:rPr lang="en-US" dirty="0" smtClean="0">
                <a:latin typeface="TH SarabunPSK" pitchFamily="34" charset="-34"/>
                <a:cs typeface="TH SarabunPSK" pitchFamily="34" charset="-34"/>
              </a:rPr>
              <a:t>server name </a:t>
            </a:r>
            <a:r>
              <a:rPr lang="th-TH" dirty="0" smtClean="0">
                <a:latin typeface="TH SarabunPSK" pitchFamily="34" charset="-34"/>
                <a:cs typeface="TH SarabunPSK" pitchFamily="34" charset="-34"/>
              </a:rPr>
              <a:t>เป็น </a:t>
            </a:r>
            <a:r>
              <a:rPr lang="en-US" dirty="0" err="1" smtClean="0">
                <a:latin typeface="TH SarabunPSK" pitchFamily="34" charset="-34"/>
                <a:cs typeface="TH SarabunPSK" pitchFamily="34" charset="-34"/>
              </a:rPr>
              <a:t>mem</a:t>
            </a:r>
            <a:r>
              <a:rPr lang="en-US" dirty="0" smtClean="0">
                <a:latin typeface="TH SarabunPSK" pitchFamily="34" charset="-34"/>
                <a:cs typeface="TH SarabunPSK" pitchFamily="34" charset="-34"/>
              </a:rPr>
              <a:t> </a:t>
            </a:r>
            <a:r>
              <a:rPr lang="th-TH" dirty="0" smtClean="0">
                <a:latin typeface="TH SarabunPSK" pitchFamily="34" charset="-34"/>
                <a:cs typeface="TH SarabunPSK" pitchFamily="34" charset="-34"/>
              </a:rPr>
              <a:t>ก็เพียงพอ</a:t>
            </a:r>
            <a:r>
              <a:rPr lang="en-US" dirty="0" smtClean="0">
                <a:latin typeface="TH SarabunPSK" pitchFamily="34" charset="-34"/>
                <a:cs typeface="TH SarabunPSK" pitchFamily="34" charset="-34"/>
              </a:rPr>
              <a:t>)</a:t>
            </a:r>
            <a:endParaRPr lang="en-US" dirty="0">
              <a:latin typeface="TH SarabunPSK" pitchFamily="34" charset="-34"/>
              <a:cs typeface="TH SarabunPSK" pitchFamily="34" charset="-3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274638"/>
            <a:ext cx="8229600" cy="584775"/>
          </a:xfrm>
          <a:prstGeom prst="rect">
            <a:avLst/>
          </a:prstGeom>
          <a:noFill/>
        </p:spPr>
        <p:txBody>
          <a:bodyPr wrap="square" rtlCol="0">
            <a:spAutoFit/>
          </a:bodyPr>
          <a:lstStyle/>
          <a:p>
            <a:pPr algn="ctr"/>
            <a:r>
              <a:rPr lang="th-TH" sz="3200" b="1" dirty="0">
                <a:latin typeface="TH SarabunPSK" pitchFamily="34" charset="-34"/>
                <a:cs typeface="TH SarabunPSK" pitchFamily="34" charset="-34"/>
              </a:rPr>
              <a:t>อุปกรณ์ภายในตู้ควบคุมชั้นนอก</a:t>
            </a:r>
            <a:endParaRPr lang="en-US" sz="3200" b="1" dirty="0">
              <a:latin typeface="TH SarabunPSK" pitchFamily="34" charset="-34"/>
              <a:cs typeface="TH SarabunPSK" pitchFamily="34" charset="-34"/>
            </a:endParaRPr>
          </a:p>
        </p:txBody>
      </p:sp>
      <p:pic>
        <p:nvPicPr>
          <p:cNvPr id="5" name="Picture 4"/>
          <p:cNvPicPr/>
          <p:nvPr/>
        </p:nvPicPr>
        <p:blipFill>
          <a:blip r:embed="rId2"/>
          <a:stretch>
            <a:fillRect/>
          </a:stretch>
        </p:blipFill>
        <p:spPr>
          <a:xfrm>
            <a:off x="762000" y="1066800"/>
            <a:ext cx="7772400" cy="54864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a:buNone/>
            </a:pPr>
            <a:r>
              <a:rPr lang="th-TH" sz="1800" dirty="0" smtClean="0">
                <a:latin typeface="TH SarabunPSK" pitchFamily="34" charset="-34"/>
                <a:cs typeface="TH SarabunPSK" pitchFamily="34" charset="-34"/>
              </a:rPr>
              <a:t>โดย </a:t>
            </a:r>
            <a:r>
              <a:rPr lang="en-US" sz="1800" dirty="0" smtClean="0">
                <a:latin typeface="TH SarabunPSK" pitchFamily="34" charset="-34"/>
                <a:cs typeface="TH SarabunPSK" pitchFamily="34" charset="-34"/>
              </a:rPr>
              <a:t>topic </a:t>
            </a:r>
            <a:r>
              <a:rPr lang="th-TH" sz="1800" dirty="0" smtClean="0">
                <a:latin typeface="TH SarabunPSK" pitchFamily="34" charset="-34"/>
                <a:cs typeface="TH SarabunPSK" pitchFamily="34" charset="-34"/>
              </a:rPr>
              <a:t>จะเป็นตัวกำหนดการเชื่อมต่อ</a:t>
            </a:r>
            <a:r>
              <a:rPr lang="en-US" sz="1800" dirty="0" smtClean="0">
                <a:latin typeface="TH SarabunPSK" pitchFamily="34" charset="-34"/>
                <a:cs typeface="TH SarabunPSK" pitchFamily="34" charset="-34"/>
              </a:rPr>
              <a:t>,</a:t>
            </a:r>
            <a:r>
              <a:rPr lang="th-TH" sz="1800" dirty="0" smtClean="0">
                <a:latin typeface="TH SarabunPSK" pitchFamily="34" charset="-34"/>
                <a:cs typeface="TH SarabunPSK" pitchFamily="34" charset="-34"/>
              </a:rPr>
              <a:t>การตั้งค่าการเชื่อมต่อและหมายเลขของอุปกรณ์ที่ </a:t>
            </a:r>
            <a:r>
              <a:rPr lang="en-US" sz="1800" dirty="0" err="1" smtClean="0">
                <a:latin typeface="TH SarabunPSK" pitchFamily="34" charset="-34"/>
                <a:cs typeface="TH SarabunPSK" pitchFamily="34" charset="-34"/>
              </a:rPr>
              <a:t>ewon</a:t>
            </a:r>
            <a:r>
              <a:rPr lang="en-US" sz="1800" dirty="0" smtClean="0">
                <a:latin typeface="TH SarabunPSK" pitchFamily="34" charset="-34"/>
                <a:cs typeface="TH SarabunPSK" pitchFamily="34" charset="-34"/>
              </a:rPr>
              <a:t> </a:t>
            </a:r>
            <a:r>
              <a:rPr lang="th-TH" sz="1800" dirty="0" smtClean="0">
                <a:latin typeface="TH SarabunPSK" pitchFamily="34" charset="-34"/>
                <a:cs typeface="TH SarabunPSK" pitchFamily="34" charset="-34"/>
              </a:rPr>
              <a:t>จะทำการอ่านข้อมูล</a:t>
            </a:r>
            <a:endParaRPr lang="en-US" sz="1800" dirty="0" smtClean="0">
              <a:latin typeface="TH SarabunPSK" pitchFamily="34" charset="-34"/>
              <a:cs typeface="TH SarabunPSK" pitchFamily="34" charset="-34"/>
            </a:endParaRPr>
          </a:p>
          <a:p>
            <a:pPr>
              <a:buNone/>
            </a:pPr>
            <a:r>
              <a:rPr lang="en-US" sz="1800" dirty="0" smtClean="0">
                <a:latin typeface="TH SarabunPSK" pitchFamily="34" charset="-34"/>
                <a:cs typeface="TH SarabunPSK" pitchFamily="34" charset="-34"/>
              </a:rPr>
              <a:t>address </a:t>
            </a:r>
            <a:r>
              <a:rPr lang="th-TH" sz="1800" dirty="0" smtClean="0">
                <a:latin typeface="TH SarabunPSK" pitchFamily="34" charset="-34"/>
                <a:cs typeface="TH SarabunPSK" pitchFamily="34" charset="-34"/>
              </a:rPr>
              <a:t>คือ</a:t>
            </a:r>
            <a:r>
              <a:rPr lang="en-US" sz="1800" dirty="0" smtClean="0">
                <a:latin typeface="TH SarabunPSK" pitchFamily="34" charset="-34"/>
                <a:cs typeface="TH SarabunPSK" pitchFamily="34" charset="-34"/>
              </a:rPr>
              <a:t> </a:t>
            </a:r>
            <a:r>
              <a:rPr lang="th-TH" sz="1800" dirty="0" smtClean="0">
                <a:latin typeface="TH SarabunPSK" pitchFamily="34" charset="-34"/>
                <a:cs typeface="TH SarabunPSK" pitchFamily="34" charset="-34"/>
              </a:rPr>
              <a:t>หมายเลขสำหรับใช้อ่านข้อมูลของตัวแปรค่าการตรวจวัดของ เช่น มี </a:t>
            </a:r>
            <a:r>
              <a:rPr lang="en-US" sz="1800" dirty="0" smtClean="0">
                <a:latin typeface="TH SarabunPSK" pitchFamily="34" charset="-34"/>
                <a:cs typeface="TH SarabunPSK" pitchFamily="34" charset="-34"/>
              </a:rPr>
              <a:t>sensor </a:t>
            </a:r>
            <a:r>
              <a:rPr lang="th-TH" sz="1800" dirty="0" smtClean="0">
                <a:latin typeface="TH SarabunPSK" pitchFamily="34" charset="-34"/>
                <a:cs typeface="TH SarabunPSK" pitchFamily="34" charset="-34"/>
              </a:rPr>
              <a:t>ตรวจวัดคุณภาพน้ำ ส่งข้อมูลรูปแบบ </a:t>
            </a:r>
            <a:r>
              <a:rPr lang="en-US" sz="1800" dirty="0" err="1" smtClean="0">
                <a:latin typeface="TH SarabunPSK" pitchFamily="34" charset="-34"/>
                <a:cs typeface="TH SarabunPSK" pitchFamily="34" charset="-34"/>
              </a:rPr>
              <a:t>Modbus</a:t>
            </a:r>
            <a:r>
              <a:rPr lang="en-US" sz="1800" dirty="0" smtClean="0">
                <a:latin typeface="TH SarabunPSK" pitchFamily="34" charset="-34"/>
                <a:cs typeface="TH SarabunPSK" pitchFamily="34" charset="-34"/>
              </a:rPr>
              <a:t> TCP </a:t>
            </a:r>
            <a:r>
              <a:rPr lang="th-TH" sz="1800" dirty="0" smtClean="0">
                <a:latin typeface="TH SarabunPSK" pitchFamily="34" charset="-34"/>
                <a:cs typeface="TH SarabunPSK" pitchFamily="34" charset="-34"/>
              </a:rPr>
              <a:t>มี </a:t>
            </a:r>
            <a:r>
              <a:rPr lang="en-US" sz="1800" dirty="0" smtClean="0">
                <a:latin typeface="TH SarabunPSK" pitchFamily="34" charset="-34"/>
                <a:cs typeface="TH SarabunPSK" pitchFamily="34" charset="-34"/>
              </a:rPr>
              <a:t>IP</a:t>
            </a:r>
            <a:r>
              <a:rPr lang="th-TH" sz="1800" dirty="0" smtClean="0">
                <a:latin typeface="TH SarabunPSK" pitchFamily="34" charset="-34"/>
                <a:cs typeface="TH SarabunPSK" pitchFamily="34" charset="-34"/>
              </a:rPr>
              <a:t> เป็น </a:t>
            </a:r>
            <a:r>
              <a:rPr lang="en-US" sz="1800" dirty="0" smtClean="0">
                <a:latin typeface="TH SarabunPSK" pitchFamily="34" charset="-34"/>
                <a:cs typeface="TH SarabunPSK" pitchFamily="34" charset="-34"/>
              </a:rPr>
              <a:t>192.168.1.11 </a:t>
            </a:r>
            <a:r>
              <a:rPr lang="th-TH" sz="1800" dirty="0" smtClean="0">
                <a:latin typeface="TH SarabunPSK" pitchFamily="34" charset="-34"/>
                <a:cs typeface="TH SarabunPSK" pitchFamily="34" charset="-34"/>
              </a:rPr>
              <a:t>โดยมีหมายเลขอุปกรณ์เป็น </a:t>
            </a:r>
            <a:r>
              <a:rPr lang="en-US" sz="1800" dirty="0" smtClean="0">
                <a:latin typeface="TH SarabunPSK" pitchFamily="34" charset="-34"/>
                <a:cs typeface="TH SarabunPSK" pitchFamily="34" charset="-34"/>
              </a:rPr>
              <a:t>1 </a:t>
            </a:r>
            <a:r>
              <a:rPr lang="th-TH" sz="1800" dirty="0" smtClean="0">
                <a:latin typeface="TH SarabunPSK" pitchFamily="34" charset="-34"/>
                <a:cs typeface="TH SarabunPSK" pitchFamily="34" charset="-34"/>
              </a:rPr>
              <a:t>และมีหมายเลขค่าการตรวจวัดดังนี้</a:t>
            </a:r>
          </a:p>
          <a:p>
            <a:pPr>
              <a:buNone/>
            </a:pPr>
            <a:r>
              <a:rPr lang="th-TH" sz="1800" dirty="0" smtClean="0">
                <a:latin typeface="TH SarabunPSK" pitchFamily="34" charset="-34"/>
                <a:cs typeface="TH SarabunPSK" pitchFamily="34" charset="-34"/>
              </a:rPr>
              <a:t> </a:t>
            </a:r>
            <a:r>
              <a:rPr lang="th-TH" sz="1800" dirty="0" smtClean="0">
                <a:latin typeface="TH SarabunPSK" pitchFamily="34" charset="-34"/>
                <a:cs typeface="TH SarabunPSK" pitchFamily="34" charset="-34"/>
              </a:rPr>
              <a:t>                   </a:t>
            </a:r>
            <a:r>
              <a:rPr lang="en-US" sz="1800" dirty="0" smtClean="0">
                <a:latin typeface="TH SarabunPSK" pitchFamily="34" charset="-34"/>
                <a:cs typeface="TH SarabunPSK" pitchFamily="34" charset="-34"/>
              </a:rPr>
              <a:t>conduct  </a:t>
            </a:r>
            <a:r>
              <a:rPr lang="en-US" sz="1800" dirty="0" err="1" smtClean="0">
                <a:latin typeface="TH SarabunPSK" pitchFamily="34" charset="-34"/>
                <a:cs typeface="TH SarabunPSK" pitchFamily="34" charset="-34"/>
              </a:rPr>
              <a:t>modbus</a:t>
            </a:r>
            <a:r>
              <a:rPr lang="en-US" sz="1800" dirty="0" smtClean="0">
                <a:latin typeface="TH SarabunPSK" pitchFamily="34" charset="-34"/>
                <a:cs typeface="TH SarabunPSK" pitchFamily="34" charset="-34"/>
              </a:rPr>
              <a:t> address 40001</a:t>
            </a:r>
          </a:p>
          <a:p>
            <a:pPr>
              <a:buNone/>
            </a:pPr>
            <a:r>
              <a:rPr lang="en-US" sz="1800" dirty="0" smtClean="0">
                <a:latin typeface="TH SarabunPSK" pitchFamily="34" charset="-34"/>
                <a:cs typeface="TH SarabunPSK" pitchFamily="34" charset="-34"/>
              </a:rPr>
              <a:t> </a:t>
            </a:r>
            <a:r>
              <a:rPr lang="en-US" sz="1800" dirty="0" smtClean="0">
                <a:latin typeface="TH SarabunPSK" pitchFamily="34" charset="-34"/>
                <a:cs typeface="TH SarabunPSK" pitchFamily="34" charset="-34"/>
              </a:rPr>
              <a:t>                    ph         </a:t>
            </a:r>
            <a:r>
              <a:rPr lang="en-US" sz="1800" dirty="0" err="1" smtClean="0">
                <a:latin typeface="TH SarabunPSK" pitchFamily="34" charset="-34"/>
                <a:cs typeface="TH SarabunPSK" pitchFamily="34" charset="-34"/>
              </a:rPr>
              <a:t>modbus</a:t>
            </a:r>
            <a:r>
              <a:rPr lang="en-US" sz="1800" dirty="0" smtClean="0">
                <a:latin typeface="TH SarabunPSK" pitchFamily="34" charset="-34"/>
                <a:cs typeface="TH SarabunPSK" pitchFamily="34" charset="-34"/>
              </a:rPr>
              <a:t> </a:t>
            </a:r>
            <a:r>
              <a:rPr lang="en-US" sz="1800" dirty="0" smtClean="0">
                <a:latin typeface="TH SarabunPSK" pitchFamily="34" charset="-34"/>
                <a:cs typeface="TH SarabunPSK" pitchFamily="34" charset="-34"/>
              </a:rPr>
              <a:t>address </a:t>
            </a:r>
            <a:r>
              <a:rPr lang="en-US" sz="1800" dirty="0" smtClean="0">
                <a:latin typeface="TH SarabunPSK" pitchFamily="34" charset="-34"/>
                <a:cs typeface="TH SarabunPSK" pitchFamily="34" charset="-34"/>
              </a:rPr>
              <a:t>40003</a:t>
            </a:r>
          </a:p>
          <a:p>
            <a:pPr>
              <a:buNone/>
            </a:pPr>
            <a:r>
              <a:rPr lang="en-US" sz="1800" dirty="0" smtClean="0">
                <a:latin typeface="TH SarabunPSK" pitchFamily="34" charset="-34"/>
                <a:cs typeface="TH SarabunPSK" pitchFamily="34" charset="-34"/>
              </a:rPr>
              <a:t> </a:t>
            </a:r>
            <a:r>
              <a:rPr lang="en-US" sz="1800" dirty="0" smtClean="0">
                <a:latin typeface="TH SarabunPSK" pitchFamily="34" charset="-34"/>
                <a:cs typeface="TH SarabunPSK" pitchFamily="34" charset="-34"/>
              </a:rPr>
              <a:t>                    temp     </a:t>
            </a:r>
            <a:r>
              <a:rPr lang="en-US" sz="1800" dirty="0" err="1" smtClean="0">
                <a:latin typeface="TH SarabunPSK" pitchFamily="34" charset="-34"/>
                <a:cs typeface="TH SarabunPSK" pitchFamily="34" charset="-34"/>
              </a:rPr>
              <a:t>modbus</a:t>
            </a:r>
            <a:r>
              <a:rPr lang="en-US" sz="1800" dirty="0" smtClean="0">
                <a:latin typeface="TH SarabunPSK" pitchFamily="34" charset="-34"/>
                <a:cs typeface="TH SarabunPSK" pitchFamily="34" charset="-34"/>
              </a:rPr>
              <a:t> </a:t>
            </a:r>
            <a:r>
              <a:rPr lang="en-US" sz="1800" dirty="0" smtClean="0">
                <a:latin typeface="TH SarabunPSK" pitchFamily="34" charset="-34"/>
                <a:cs typeface="TH SarabunPSK" pitchFamily="34" charset="-34"/>
              </a:rPr>
              <a:t>address </a:t>
            </a:r>
            <a:r>
              <a:rPr lang="en-US" sz="1800" dirty="0" smtClean="0">
                <a:latin typeface="TH SarabunPSK" pitchFamily="34" charset="-34"/>
                <a:cs typeface="TH SarabunPSK" pitchFamily="34" charset="-34"/>
              </a:rPr>
              <a:t>40007</a:t>
            </a:r>
          </a:p>
          <a:p>
            <a:pPr>
              <a:buNone/>
            </a:pPr>
            <a:r>
              <a:rPr lang="th-TH" sz="1800" dirty="0" smtClean="0">
                <a:latin typeface="TH SarabunPSK" pitchFamily="34" charset="-34"/>
                <a:cs typeface="TH SarabunPSK" pitchFamily="34" charset="-34"/>
              </a:rPr>
              <a:t>โดย หากเราต้องการอ่านข้อมูล </a:t>
            </a:r>
            <a:r>
              <a:rPr lang="en-US" sz="1800" dirty="0" smtClean="0">
                <a:latin typeface="TH SarabunPSK" pitchFamily="34" charset="-34"/>
                <a:cs typeface="TH SarabunPSK" pitchFamily="34" charset="-34"/>
              </a:rPr>
              <a:t>ph </a:t>
            </a:r>
            <a:r>
              <a:rPr lang="th-TH" sz="1800" dirty="0" smtClean="0">
                <a:latin typeface="TH SarabunPSK" pitchFamily="34" charset="-34"/>
                <a:cs typeface="TH SarabunPSK" pitchFamily="34" charset="-34"/>
              </a:rPr>
              <a:t>จาก </a:t>
            </a:r>
            <a:r>
              <a:rPr lang="en-US" sz="1800" dirty="0" smtClean="0">
                <a:latin typeface="TH SarabunPSK" pitchFamily="34" charset="-34"/>
                <a:cs typeface="TH SarabunPSK" pitchFamily="34" charset="-34"/>
              </a:rPr>
              <a:t>sensor </a:t>
            </a:r>
            <a:r>
              <a:rPr lang="th-TH" sz="1800" dirty="0" smtClean="0">
                <a:latin typeface="TH SarabunPSK" pitchFamily="34" charset="-34"/>
                <a:cs typeface="TH SarabunPSK" pitchFamily="34" charset="-34"/>
              </a:rPr>
              <a:t>ดังกล่าวมาใส่ไว้ใน </a:t>
            </a:r>
            <a:r>
              <a:rPr lang="en-US" sz="1800" dirty="0" smtClean="0">
                <a:latin typeface="TH SarabunPSK" pitchFamily="34" charset="-34"/>
                <a:cs typeface="TH SarabunPSK" pitchFamily="34" charset="-34"/>
              </a:rPr>
              <a:t>tag </a:t>
            </a:r>
            <a:r>
              <a:rPr lang="th-TH" sz="1800" dirty="0" smtClean="0">
                <a:latin typeface="TH SarabunPSK" pitchFamily="34" charset="-34"/>
                <a:cs typeface="TH SarabunPSK" pitchFamily="34" charset="-34"/>
              </a:rPr>
              <a:t>ที่ เรากำลังตั้งค่าเราต้อง</a:t>
            </a:r>
          </a:p>
          <a:p>
            <a:pPr>
              <a:buNone/>
            </a:pPr>
            <a:r>
              <a:rPr lang="en-US" sz="1800" dirty="0" smtClean="0">
                <a:latin typeface="TH SarabunPSK" pitchFamily="34" charset="-34"/>
                <a:cs typeface="TH SarabunPSK" pitchFamily="34" charset="-34"/>
              </a:rPr>
              <a:t>1.</a:t>
            </a:r>
            <a:r>
              <a:rPr lang="th-TH" sz="1800" dirty="0" smtClean="0">
                <a:latin typeface="TH SarabunPSK" pitchFamily="34" charset="-34"/>
                <a:cs typeface="TH SarabunPSK" pitchFamily="34" charset="-34"/>
              </a:rPr>
              <a:t>ไปตั้งค่า </a:t>
            </a:r>
            <a:r>
              <a:rPr lang="en-US" sz="1800" dirty="0" smtClean="0">
                <a:latin typeface="TH SarabunPSK" pitchFamily="34" charset="-34"/>
                <a:cs typeface="TH SarabunPSK" pitchFamily="34" charset="-34"/>
              </a:rPr>
              <a:t>IO server</a:t>
            </a:r>
            <a:r>
              <a:rPr lang="th-TH" sz="1800" dirty="0" smtClean="0">
                <a:latin typeface="TH SarabunPSK" pitchFamily="34" charset="-34"/>
                <a:cs typeface="TH SarabunPSK" pitchFamily="34" charset="-34"/>
              </a:rPr>
              <a:t> ตั้งค่าดังรูปด้านล่างเมื่อตั้งเสร็จแล้วให้กด </a:t>
            </a:r>
            <a:r>
              <a:rPr lang="en-US" sz="1800" dirty="0" err="1" smtClean="0">
                <a:latin typeface="TH SarabunPSK" pitchFamily="34" charset="-34"/>
                <a:cs typeface="TH SarabunPSK" pitchFamily="34" charset="-34"/>
              </a:rPr>
              <a:t>UPdate</a:t>
            </a:r>
            <a:endParaRPr lang="th-TH" sz="1800" dirty="0" smtClean="0">
              <a:latin typeface="TH SarabunPSK" pitchFamily="34" charset="-34"/>
              <a:cs typeface="TH SarabunPSK" pitchFamily="34" charset="-34"/>
            </a:endParaRPr>
          </a:p>
          <a:p>
            <a:pPr>
              <a:buNone/>
            </a:pPr>
            <a:endParaRPr lang="en-US" sz="1800" dirty="0">
              <a:latin typeface="TH SarabunPSK" pitchFamily="34" charset="-34"/>
              <a:cs typeface="TH SarabunPSK" pitchFamily="34" charset="-34"/>
            </a:endParaRPr>
          </a:p>
        </p:txBody>
      </p:sp>
      <p:pic>
        <p:nvPicPr>
          <p:cNvPr id="5" name="Picture 2"/>
          <p:cNvPicPr>
            <a:picLocks noChangeAspect="1" noChangeArrowheads="1"/>
          </p:cNvPicPr>
          <p:nvPr/>
        </p:nvPicPr>
        <p:blipFill>
          <a:blip r:embed="rId2"/>
          <a:srcRect/>
          <a:stretch>
            <a:fillRect/>
          </a:stretch>
        </p:blipFill>
        <p:spPr bwMode="auto">
          <a:xfrm>
            <a:off x="228600" y="3152775"/>
            <a:ext cx="8610600" cy="2790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8839200" cy="369332"/>
          </a:xfrm>
          <a:prstGeom prst="rect">
            <a:avLst/>
          </a:prstGeom>
          <a:noFill/>
        </p:spPr>
        <p:txBody>
          <a:bodyPr wrap="square" rtlCol="0">
            <a:spAutoFit/>
          </a:bodyPr>
          <a:lstStyle/>
          <a:p>
            <a:r>
              <a:rPr lang="en-US" dirty="0" smtClean="0">
                <a:latin typeface="TH SarabunPSK" pitchFamily="34" charset="-34"/>
                <a:cs typeface="TH SarabunPSK" pitchFamily="34" charset="-34"/>
              </a:rPr>
              <a:t>2.</a:t>
            </a:r>
            <a:r>
              <a:rPr lang="th-TH" dirty="0" smtClean="0">
                <a:latin typeface="TH SarabunPSK" pitchFamily="34" charset="-34"/>
                <a:cs typeface="TH SarabunPSK" pitchFamily="34" charset="-34"/>
              </a:rPr>
              <a:t>สร้าง </a:t>
            </a:r>
            <a:r>
              <a:rPr lang="en-US" dirty="0" smtClean="0">
                <a:latin typeface="TH SarabunPSK" pitchFamily="34" charset="-34"/>
                <a:cs typeface="TH SarabunPSK" pitchFamily="34" charset="-34"/>
              </a:rPr>
              <a:t>tag </a:t>
            </a:r>
            <a:r>
              <a:rPr lang="th-TH" dirty="0" smtClean="0">
                <a:latin typeface="TH SarabunPSK" pitchFamily="34" charset="-34"/>
                <a:cs typeface="TH SarabunPSK" pitchFamily="34" charset="-34"/>
              </a:rPr>
              <a:t>และตั้งค่าดังรูปด้านล่างแล้วกด </a:t>
            </a:r>
            <a:r>
              <a:rPr lang="en-US" dirty="0" smtClean="0">
                <a:latin typeface="TH SarabunPSK" pitchFamily="34" charset="-34"/>
                <a:cs typeface="TH SarabunPSK" pitchFamily="34" charset="-34"/>
              </a:rPr>
              <a:t>add tag </a:t>
            </a:r>
            <a:r>
              <a:rPr lang="th-TH" dirty="0" smtClean="0">
                <a:latin typeface="TH SarabunPSK" pitchFamily="34" charset="-34"/>
                <a:cs typeface="TH SarabunPSK" pitchFamily="34" charset="-34"/>
              </a:rPr>
              <a:t>ก็จะสามารถอ่านข้อมูลจาก </a:t>
            </a:r>
            <a:r>
              <a:rPr lang="en-US" dirty="0" smtClean="0">
                <a:latin typeface="TH SarabunPSK" pitchFamily="34" charset="-34"/>
                <a:cs typeface="TH SarabunPSK" pitchFamily="34" charset="-34"/>
              </a:rPr>
              <a:t>sensor </a:t>
            </a:r>
            <a:r>
              <a:rPr lang="th-TH" dirty="0" smtClean="0">
                <a:latin typeface="TH SarabunPSK" pitchFamily="34" charset="-34"/>
                <a:cs typeface="TH SarabunPSK" pitchFamily="34" charset="-34"/>
              </a:rPr>
              <a:t>ได้ทันที</a:t>
            </a:r>
            <a:endParaRPr lang="en-US" dirty="0">
              <a:latin typeface="TH SarabunPSK" pitchFamily="34" charset="-34"/>
              <a:cs typeface="TH SarabunPSK" pitchFamily="34" charset="-34"/>
            </a:endParaRPr>
          </a:p>
        </p:txBody>
      </p:sp>
      <p:pic>
        <p:nvPicPr>
          <p:cNvPr id="26627" name="Picture 3"/>
          <p:cNvPicPr>
            <a:picLocks noChangeAspect="1" noChangeArrowheads="1"/>
          </p:cNvPicPr>
          <p:nvPr/>
        </p:nvPicPr>
        <p:blipFill>
          <a:blip r:embed="rId2"/>
          <a:srcRect/>
          <a:stretch>
            <a:fillRect/>
          </a:stretch>
        </p:blipFill>
        <p:spPr bwMode="auto">
          <a:xfrm>
            <a:off x="1357313" y="762000"/>
            <a:ext cx="6427787" cy="53340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buNone/>
            </a:pPr>
            <a:r>
              <a:rPr lang="en-US" sz="1800" dirty="0" smtClean="0">
                <a:latin typeface="TH SarabunPSK" pitchFamily="34" charset="-34"/>
                <a:cs typeface="TH SarabunPSK" pitchFamily="34" charset="-34"/>
              </a:rPr>
              <a:t>-Type </a:t>
            </a:r>
            <a:r>
              <a:rPr lang="th-TH" sz="1800" dirty="0" smtClean="0">
                <a:latin typeface="TH SarabunPSK" pitchFamily="34" charset="-34"/>
                <a:cs typeface="TH SarabunPSK" pitchFamily="34" charset="-34"/>
              </a:rPr>
              <a:t>เป็นชนิดของ </a:t>
            </a:r>
            <a:r>
              <a:rPr lang="en-US" sz="1800" dirty="0" smtClean="0">
                <a:latin typeface="TH SarabunPSK" pitchFamily="34" charset="-34"/>
                <a:cs typeface="TH SarabunPSK" pitchFamily="34" charset="-34"/>
              </a:rPr>
              <a:t>tag </a:t>
            </a:r>
            <a:r>
              <a:rPr lang="th-TH" sz="1800" dirty="0" smtClean="0">
                <a:latin typeface="TH SarabunPSK" pitchFamily="34" charset="-34"/>
                <a:cs typeface="TH SarabunPSK" pitchFamily="34" charset="-34"/>
              </a:rPr>
              <a:t>มี </a:t>
            </a:r>
            <a:r>
              <a:rPr lang="en-US" sz="1800" dirty="0" smtClean="0">
                <a:latin typeface="TH SarabunPSK" pitchFamily="34" charset="-34"/>
                <a:cs typeface="TH SarabunPSK" pitchFamily="34" charset="-34"/>
              </a:rPr>
              <a:t>5</a:t>
            </a:r>
            <a:r>
              <a:rPr lang="en-US" sz="1800" dirty="0" smtClean="0">
                <a:latin typeface="TH SarabunPSK" pitchFamily="34" charset="-34"/>
                <a:cs typeface="TH SarabunPSK" pitchFamily="34" charset="-34"/>
              </a:rPr>
              <a:t> </a:t>
            </a:r>
            <a:r>
              <a:rPr lang="th-TH" sz="1800" dirty="0" smtClean="0">
                <a:latin typeface="TH SarabunPSK" pitchFamily="34" charset="-34"/>
                <a:cs typeface="TH SarabunPSK" pitchFamily="34" charset="-34"/>
              </a:rPr>
              <a:t>แบบให้เลือก</a:t>
            </a:r>
          </a:p>
          <a:p>
            <a:pPr>
              <a:buNone/>
            </a:pPr>
            <a:r>
              <a:rPr lang="th-TH" sz="1800" dirty="0" smtClean="0">
                <a:latin typeface="TH SarabunPSK" pitchFamily="34" charset="-34"/>
                <a:cs typeface="TH SarabunPSK" pitchFamily="34" charset="-34"/>
              </a:rPr>
              <a:t> </a:t>
            </a:r>
            <a:r>
              <a:rPr lang="th-TH" sz="1800" dirty="0" smtClean="0">
                <a:latin typeface="TH SarabunPSK" pitchFamily="34" charset="-34"/>
                <a:cs typeface="TH SarabunPSK" pitchFamily="34" charset="-34"/>
              </a:rPr>
              <a:t>    </a:t>
            </a:r>
            <a:r>
              <a:rPr lang="en-US" sz="1800" dirty="0" smtClean="0">
                <a:latin typeface="TH SarabunPSK" pitchFamily="34" charset="-34"/>
                <a:cs typeface="TH SarabunPSK" pitchFamily="34" charset="-34"/>
              </a:rPr>
              <a:t>1.Automatic</a:t>
            </a:r>
            <a:r>
              <a:rPr lang="th-TH" sz="1800" dirty="0" smtClean="0">
                <a:latin typeface="TH SarabunPSK" pitchFamily="34" charset="-34"/>
                <a:cs typeface="TH SarabunPSK" pitchFamily="34" charset="-34"/>
              </a:rPr>
              <a:t> จะปรับรูปแบบ </a:t>
            </a:r>
            <a:r>
              <a:rPr lang="en-US" sz="1800" dirty="0" smtClean="0">
                <a:latin typeface="TH SarabunPSK" pitchFamily="34" charset="-34"/>
                <a:cs typeface="TH SarabunPSK" pitchFamily="34" charset="-34"/>
              </a:rPr>
              <a:t>tag </a:t>
            </a:r>
            <a:r>
              <a:rPr lang="th-TH" sz="1800" dirty="0" smtClean="0">
                <a:latin typeface="TH SarabunPSK" pitchFamily="34" charset="-34"/>
                <a:cs typeface="TH SarabunPSK" pitchFamily="34" charset="-34"/>
              </a:rPr>
              <a:t>ให้เองอัตโนมัติ</a:t>
            </a:r>
            <a:endParaRPr lang="en-US" sz="1800" dirty="0" smtClean="0">
              <a:latin typeface="TH SarabunPSK" pitchFamily="34" charset="-34"/>
              <a:cs typeface="TH SarabunPSK" pitchFamily="34" charset="-34"/>
            </a:endParaRPr>
          </a:p>
          <a:p>
            <a:pPr>
              <a:buNone/>
            </a:pPr>
            <a:r>
              <a:rPr lang="en-US" sz="1800" dirty="0" smtClean="0">
                <a:latin typeface="TH SarabunPSK" pitchFamily="34" charset="-34"/>
                <a:cs typeface="TH SarabunPSK" pitchFamily="34" charset="-34"/>
              </a:rPr>
              <a:t> </a:t>
            </a:r>
            <a:r>
              <a:rPr lang="en-US" sz="1800" dirty="0" smtClean="0">
                <a:latin typeface="TH SarabunPSK" pitchFamily="34" charset="-34"/>
                <a:cs typeface="TH SarabunPSK" pitchFamily="34" charset="-34"/>
              </a:rPr>
              <a:t>    2.Boolean</a:t>
            </a:r>
            <a:r>
              <a:rPr lang="th-TH" sz="1800" dirty="0" smtClean="0">
                <a:latin typeface="TH SarabunPSK" pitchFamily="34" charset="-34"/>
                <a:cs typeface="TH SarabunPSK" pitchFamily="34" charset="-34"/>
              </a:rPr>
              <a:t> แสดงค่าได้เพียง </a:t>
            </a:r>
            <a:r>
              <a:rPr lang="en-US" sz="1800" dirty="0" smtClean="0">
                <a:latin typeface="TH SarabunPSK" pitchFamily="34" charset="-34"/>
                <a:cs typeface="TH SarabunPSK" pitchFamily="34" charset="-34"/>
              </a:rPr>
              <a:t>0 </a:t>
            </a:r>
            <a:r>
              <a:rPr lang="th-TH" sz="1800" dirty="0" smtClean="0">
                <a:latin typeface="TH SarabunPSK" pitchFamily="34" charset="-34"/>
                <a:cs typeface="TH SarabunPSK" pitchFamily="34" charset="-34"/>
              </a:rPr>
              <a:t>กับ </a:t>
            </a:r>
            <a:r>
              <a:rPr lang="en-US" sz="1800" dirty="0" smtClean="0">
                <a:latin typeface="TH SarabunPSK" pitchFamily="34" charset="-34"/>
                <a:cs typeface="TH SarabunPSK" pitchFamily="34" charset="-34"/>
              </a:rPr>
              <a:t>1 </a:t>
            </a:r>
            <a:r>
              <a:rPr lang="th-TH" sz="1800" dirty="0" smtClean="0">
                <a:latin typeface="TH SarabunPSK" pitchFamily="34" charset="-34"/>
                <a:cs typeface="TH SarabunPSK" pitchFamily="34" charset="-34"/>
              </a:rPr>
              <a:t>เท่านั้น</a:t>
            </a:r>
            <a:endParaRPr lang="en-US" sz="1800" dirty="0" smtClean="0">
              <a:latin typeface="TH SarabunPSK" pitchFamily="34" charset="-34"/>
              <a:cs typeface="TH SarabunPSK" pitchFamily="34" charset="-34"/>
            </a:endParaRPr>
          </a:p>
          <a:p>
            <a:pPr>
              <a:buNone/>
            </a:pPr>
            <a:r>
              <a:rPr lang="en-US" sz="1800" dirty="0" smtClean="0">
                <a:latin typeface="TH SarabunPSK" pitchFamily="34" charset="-34"/>
                <a:cs typeface="TH SarabunPSK" pitchFamily="34" charset="-34"/>
              </a:rPr>
              <a:t> </a:t>
            </a:r>
            <a:r>
              <a:rPr lang="en-US" sz="1800" dirty="0" smtClean="0">
                <a:latin typeface="TH SarabunPSK" pitchFamily="34" charset="-34"/>
                <a:cs typeface="TH SarabunPSK" pitchFamily="34" charset="-34"/>
              </a:rPr>
              <a:t>    3.Integer </a:t>
            </a:r>
            <a:r>
              <a:rPr lang="th-TH" sz="1800" dirty="0" smtClean="0">
                <a:latin typeface="TH SarabunPSK" pitchFamily="34" charset="-34"/>
                <a:cs typeface="TH SarabunPSK" pitchFamily="34" charset="-34"/>
              </a:rPr>
              <a:t>แสดงข้อมูลเป็นจำนวนเต็มเท่านั้นแสดงได้ทั้งบวกและลบ</a:t>
            </a:r>
            <a:r>
              <a:rPr lang="en-US" sz="1800" dirty="0" smtClean="0">
                <a:latin typeface="TH SarabunPSK" pitchFamily="34" charset="-34"/>
                <a:cs typeface="TH SarabunPSK" pitchFamily="34" charset="-34"/>
              </a:rPr>
              <a:t> </a:t>
            </a:r>
            <a:r>
              <a:rPr lang="th-TH" sz="1800" dirty="0" smtClean="0">
                <a:latin typeface="TH SarabunPSK" pitchFamily="34" charset="-34"/>
                <a:cs typeface="TH SarabunPSK" pitchFamily="34" charset="-34"/>
              </a:rPr>
              <a:t>ขนาด </a:t>
            </a:r>
            <a:r>
              <a:rPr lang="en-US" sz="1800" dirty="0" smtClean="0">
                <a:latin typeface="TH SarabunPSK" pitchFamily="34" charset="-34"/>
                <a:cs typeface="TH SarabunPSK" pitchFamily="34" charset="-34"/>
              </a:rPr>
              <a:t>16 bit</a:t>
            </a:r>
          </a:p>
          <a:p>
            <a:pPr>
              <a:buNone/>
            </a:pPr>
            <a:r>
              <a:rPr lang="en-US" sz="1800" dirty="0" smtClean="0">
                <a:latin typeface="TH SarabunPSK" pitchFamily="34" charset="-34"/>
                <a:cs typeface="TH SarabunPSK" pitchFamily="34" charset="-34"/>
              </a:rPr>
              <a:t> </a:t>
            </a:r>
            <a:r>
              <a:rPr lang="en-US" sz="1800" dirty="0" smtClean="0">
                <a:latin typeface="TH SarabunPSK" pitchFamily="34" charset="-34"/>
                <a:cs typeface="TH SarabunPSK" pitchFamily="34" charset="-34"/>
              </a:rPr>
              <a:t>    4.Dword </a:t>
            </a:r>
            <a:r>
              <a:rPr lang="th-TH" sz="1800" dirty="0" smtClean="0">
                <a:latin typeface="TH SarabunPSK" pitchFamily="34" charset="-34"/>
                <a:cs typeface="TH SarabunPSK" pitchFamily="34" charset="-34"/>
              </a:rPr>
              <a:t>แสดงข้อมูลเป็นจำนวนเต็มเท่านั้นแสดงได้ทั้งบวกและลบ</a:t>
            </a:r>
            <a:r>
              <a:rPr lang="en-US" sz="1800" dirty="0" smtClean="0">
                <a:latin typeface="TH SarabunPSK" pitchFamily="34" charset="-34"/>
                <a:cs typeface="TH SarabunPSK" pitchFamily="34" charset="-34"/>
              </a:rPr>
              <a:t> </a:t>
            </a:r>
            <a:r>
              <a:rPr lang="th-TH" sz="1800" dirty="0" smtClean="0">
                <a:latin typeface="TH SarabunPSK" pitchFamily="34" charset="-34"/>
                <a:cs typeface="TH SarabunPSK" pitchFamily="34" charset="-34"/>
              </a:rPr>
              <a:t>ขนาด </a:t>
            </a:r>
            <a:r>
              <a:rPr lang="en-US" sz="1800" dirty="0" smtClean="0">
                <a:latin typeface="TH SarabunPSK" pitchFamily="34" charset="-34"/>
                <a:cs typeface="TH SarabunPSK" pitchFamily="34" charset="-34"/>
              </a:rPr>
              <a:t>32 </a:t>
            </a:r>
            <a:r>
              <a:rPr lang="en-US" sz="1800" dirty="0" smtClean="0">
                <a:latin typeface="TH SarabunPSK" pitchFamily="34" charset="-34"/>
                <a:cs typeface="TH SarabunPSK" pitchFamily="34" charset="-34"/>
              </a:rPr>
              <a:t>bit</a:t>
            </a:r>
            <a:endParaRPr lang="en-US" sz="1800" dirty="0" smtClean="0">
              <a:latin typeface="TH SarabunPSK" pitchFamily="34" charset="-34"/>
              <a:cs typeface="TH SarabunPSK" pitchFamily="34" charset="-34"/>
            </a:endParaRPr>
          </a:p>
          <a:p>
            <a:pPr>
              <a:buNone/>
            </a:pPr>
            <a:r>
              <a:rPr lang="en-US" sz="1800" dirty="0" smtClean="0">
                <a:latin typeface="TH SarabunPSK" pitchFamily="34" charset="-34"/>
                <a:cs typeface="TH SarabunPSK" pitchFamily="34" charset="-34"/>
              </a:rPr>
              <a:t> </a:t>
            </a:r>
            <a:r>
              <a:rPr lang="en-US" sz="1800" dirty="0" smtClean="0">
                <a:latin typeface="TH SarabunPSK" pitchFamily="34" charset="-34"/>
                <a:cs typeface="TH SarabunPSK" pitchFamily="34" charset="-34"/>
              </a:rPr>
              <a:t>    5.floating point </a:t>
            </a:r>
            <a:r>
              <a:rPr lang="th-TH" sz="1800" dirty="0" smtClean="0">
                <a:latin typeface="TH SarabunPSK" pitchFamily="34" charset="-34"/>
                <a:cs typeface="TH SarabunPSK" pitchFamily="34" charset="-34"/>
              </a:rPr>
              <a:t>แสดง</a:t>
            </a:r>
            <a:r>
              <a:rPr lang="th-TH" sz="1800" dirty="0" smtClean="0">
                <a:latin typeface="TH SarabunPSK" pitchFamily="34" charset="-34"/>
                <a:cs typeface="TH SarabunPSK" pitchFamily="34" charset="-34"/>
              </a:rPr>
              <a:t>ข้อมูลแบบมีทศนิยม สามารถแสดงข้อมูลได้ทั้ง </a:t>
            </a:r>
            <a:r>
              <a:rPr lang="en-US" sz="1800" dirty="0" smtClean="0">
                <a:latin typeface="TH SarabunPSK" pitchFamily="34" charset="-34"/>
                <a:cs typeface="TH SarabunPSK" pitchFamily="34" charset="-34"/>
              </a:rPr>
              <a:t>+ </a:t>
            </a:r>
            <a:r>
              <a:rPr lang="th-TH" sz="1800" dirty="0" smtClean="0">
                <a:latin typeface="TH SarabunPSK" pitchFamily="34" charset="-34"/>
                <a:cs typeface="TH SarabunPSK" pitchFamily="34" charset="-34"/>
              </a:rPr>
              <a:t>และ </a:t>
            </a:r>
            <a:r>
              <a:rPr lang="en-US" sz="1800" dirty="0" smtClean="0">
                <a:latin typeface="TH SarabunPSK" pitchFamily="34" charset="-34"/>
                <a:cs typeface="TH SarabunPSK" pitchFamily="34" charset="-34"/>
              </a:rPr>
              <a:t>–</a:t>
            </a:r>
          </a:p>
          <a:p>
            <a:pPr>
              <a:buNone/>
            </a:pPr>
            <a:r>
              <a:rPr lang="en-US" sz="1800" dirty="0" smtClean="0">
                <a:latin typeface="TH SarabunPSK" pitchFamily="34" charset="-34"/>
                <a:cs typeface="TH SarabunPSK" pitchFamily="34" charset="-34"/>
              </a:rPr>
              <a:t>-Force read only </a:t>
            </a:r>
            <a:r>
              <a:rPr lang="th-TH" sz="1800" dirty="0" smtClean="0">
                <a:latin typeface="TH SarabunPSK" pitchFamily="34" charset="-34"/>
                <a:cs typeface="TH SarabunPSK" pitchFamily="34" charset="-34"/>
              </a:rPr>
              <a:t>หากติ๊กถูก </a:t>
            </a:r>
            <a:r>
              <a:rPr lang="en-US" sz="1800" dirty="0" smtClean="0">
                <a:latin typeface="TH SarabunPSK" pitchFamily="34" charset="-34"/>
                <a:cs typeface="TH SarabunPSK" pitchFamily="34" charset="-34"/>
              </a:rPr>
              <a:t>tag </a:t>
            </a:r>
            <a:r>
              <a:rPr lang="th-TH" sz="1800" dirty="0" smtClean="0">
                <a:latin typeface="TH SarabunPSK" pitchFamily="34" charset="-34"/>
                <a:cs typeface="TH SarabunPSK" pitchFamily="34" charset="-34"/>
              </a:rPr>
              <a:t>ดังกล่าวจะสามารถดูได้อย่างเดียวไม่สามารถปรับเปลี่ยนค่าของ </a:t>
            </a:r>
            <a:r>
              <a:rPr lang="en-US" sz="1800" dirty="0" smtClean="0">
                <a:latin typeface="TH SarabunPSK" pitchFamily="34" charset="-34"/>
                <a:cs typeface="TH SarabunPSK" pitchFamily="34" charset="-34"/>
              </a:rPr>
              <a:t>tag </a:t>
            </a:r>
            <a:r>
              <a:rPr lang="th-TH" sz="1800" dirty="0" smtClean="0">
                <a:latin typeface="TH SarabunPSK" pitchFamily="34" charset="-34"/>
                <a:cs typeface="TH SarabunPSK" pitchFamily="34" charset="-34"/>
              </a:rPr>
              <a:t>ได้</a:t>
            </a:r>
            <a:r>
              <a:rPr lang="en-US" sz="1800" dirty="0" smtClean="0">
                <a:latin typeface="TH SarabunPSK" pitchFamily="34" charset="-34"/>
                <a:cs typeface="TH SarabunPSK" pitchFamily="34" charset="-34"/>
              </a:rPr>
              <a:t>     </a:t>
            </a:r>
            <a:endParaRPr lang="th-TH" sz="1800" dirty="0" smtClean="0">
              <a:latin typeface="TH SarabunPSK" pitchFamily="34" charset="-34"/>
              <a:cs typeface="TH SarabunPSK" pitchFamily="34" charset="-34"/>
            </a:endParaRPr>
          </a:p>
          <a:p>
            <a:pPr>
              <a:buNone/>
            </a:pPr>
            <a:r>
              <a:rPr lang="en-US" sz="1800" dirty="0" smtClean="0">
                <a:latin typeface="TH SarabunPSK" pitchFamily="34" charset="-34"/>
                <a:cs typeface="TH SarabunPSK" pitchFamily="34" charset="-34"/>
              </a:rPr>
              <a:t>-</a:t>
            </a:r>
            <a:r>
              <a:rPr lang="en-US" sz="1800" dirty="0" err="1" smtClean="0">
                <a:latin typeface="TH SarabunPSK" pitchFamily="34" charset="-34"/>
                <a:cs typeface="TH SarabunPSK" pitchFamily="34" charset="-34"/>
              </a:rPr>
              <a:t>ewon</a:t>
            </a:r>
            <a:r>
              <a:rPr lang="en-US" sz="1800" dirty="0" smtClean="0">
                <a:latin typeface="TH SarabunPSK" pitchFamily="34" charset="-34"/>
                <a:cs typeface="TH SarabunPSK" pitchFamily="34" charset="-34"/>
              </a:rPr>
              <a:t> value = IO server Value*  </a:t>
            </a:r>
            <a:r>
              <a:rPr lang="th-TH" sz="1800" dirty="0" smtClean="0">
                <a:latin typeface="TH SarabunPSK" pitchFamily="34" charset="-34"/>
                <a:cs typeface="TH SarabunPSK" pitchFamily="34" charset="-34"/>
              </a:rPr>
              <a:t>เมนูนี้ในช่องแรกใช้สำหรับเป็นตัวคูณ โดยหาก </a:t>
            </a:r>
            <a:r>
              <a:rPr lang="en-US" sz="1800" dirty="0" smtClean="0">
                <a:latin typeface="TH SarabunPSK" pitchFamily="34" charset="-34"/>
                <a:cs typeface="TH SarabunPSK" pitchFamily="34" charset="-34"/>
              </a:rPr>
              <a:t>tag </a:t>
            </a:r>
            <a:r>
              <a:rPr lang="th-TH" sz="1800" dirty="0" smtClean="0">
                <a:latin typeface="TH SarabunPSK" pitchFamily="34" charset="-34"/>
                <a:cs typeface="TH SarabunPSK" pitchFamily="34" charset="-34"/>
              </a:rPr>
              <a:t>นี้อ่านค่าได้เท่าไหร่จะนำมาคูณกับค่าที่ใส่ไว้ในช่องแรก ส่วนช่องที่</a:t>
            </a:r>
            <a:r>
              <a:rPr lang="en-US" sz="1800" dirty="0" smtClean="0">
                <a:latin typeface="TH SarabunPSK" pitchFamily="34" charset="-34"/>
                <a:cs typeface="TH SarabunPSK" pitchFamily="34" charset="-34"/>
              </a:rPr>
              <a:t> 2 </a:t>
            </a:r>
            <a:r>
              <a:rPr lang="th-TH" sz="1800" dirty="0" smtClean="0">
                <a:latin typeface="TH SarabunPSK" pitchFamily="34" charset="-34"/>
                <a:cs typeface="TH SarabunPSK" pitchFamily="34" charset="-34"/>
              </a:rPr>
              <a:t>อยู่หลังเครื่องหมายบวก จะนำค่าที่อ่านได้ที่คูณกับช่องแรกแล้วมาบวกกับค่าที่ใส่ในช่องนี้   หากเราต้องการตั้งค่าเริ่มต้นของ </a:t>
            </a:r>
            <a:r>
              <a:rPr lang="en-US" sz="1800" dirty="0" smtClean="0">
                <a:latin typeface="TH SarabunPSK" pitchFamily="34" charset="-34"/>
                <a:cs typeface="TH SarabunPSK" pitchFamily="34" charset="-34"/>
              </a:rPr>
              <a:t>tag </a:t>
            </a:r>
            <a:r>
              <a:rPr lang="th-TH" sz="1800" dirty="0" smtClean="0">
                <a:latin typeface="TH SarabunPSK" pitchFamily="34" charset="-34"/>
                <a:cs typeface="TH SarabunPSK" pitchFamily="34" charset="-34"/>
              </a:rPr>
              <a:t>ให้มาตั้งที่ช่องนี้ เพราะเมื่อตั้งแล้ว แม้ </a:t>
            </a:r>
            <a:r>
              <a:rPr lang="en-US" sz="1800" dirty="0" err="1" smtClean="0">
                <a:latin typeface="TH SarabunPSK" pitchFamily="34" charset="-34"/>
                <a:cs typeface="TH SarabunPSK" pitchFamily="34" charset="-34"/>
              </a:rPr>
              <a:t>ewon</a:t>
            </a:r>
            <a:r>
              <a:rPr lang="en-US" sz="1800" dirty="0" smtClean="0">
                <a:latin typeface="TH SarabunPSK" pitchFamily="34" charset="-34"/>
                <a:cs typeface="TH SarabunPSK" pitchFamily="34" charset="-34"/>
              </a:rPr>
              <a:t> </a:t>
            </a:r>
            <a:r>
              <a:rPr lang="th-TH" sz="1800" dirty="0" smtClean="0">
                <a:latin typeface="TH SarabunPSK" pitchFamily="34" charset="-34"/>
                <a:cs typeface="TH SarabunPSK" pitchFamily="34" charset="-34"/>
              </a:rPr>
              <a:t>จะ </a:t>
            </a:r>
            <a:r>
              <a:rPr lang="en-US" sz="1800" dirty="0" smtClean="0">
                <a:latin typeface="TH SarabunPSK" pitchFamily="34" charset="-34"/>
                <a:cs typeface="TH SarabunPSK" pitchFamily="34" charset="-34"/>
              </a:rPr>
              <a:t>reboot </a:t>
            </a:r>
            <a:r>
              <a:rPr lang="th-TH" sz="1800" dirty="0" smtClean="0">
                <a:latin typeface="TH SarabunPSK" pitchFamily="34" charset="-34"/>
                <a:cs typeface="TH SarabunPSK" pitchFamily="34" charset="-34"/>
              </a:rPr>
              <a:t>ค่าก็ยังคงเป็นค่าที่เราใส่ไว้ในช่องที่ </a:t>
            </a:r>
            <a:r>
              <a:rPr lang="en-US" sz="1800" dirty="0" smtClean="0">
                <a:latin typeface="TH SarabunPSK" pitchFamily="34" charset="-34"/>
                <a:cs typeface="TH SarabunPSK" pitchFamily="34" charset="-34"/>
              </a:rPr>
              <a:t>2 </a:t>
            </a:r>
            <a:r>
              <a:rPr lang="th-TH" sz="1800" dirty="0" smtClean="0">
                <a:latin typeface="TH SarabunPSK" pitchFamily="34" charset="-34"/>
                <a:cs typeface="TH SarabunPSK" pitchFamily="34" charset="-34"/>
              </a:rPr>
              <a:t>ไม่เปลี่ยนแปลง</a:t>
            </a:r>
            <a:endParaRPr lang="en-US" sz="1800" dirty="0" smtClean="0">
              <a:latin typeface="TH SarabunPSK" pitchFamily="34" charset="-34"/>
              <a:cs typeface="TH SarabunPSK" pitchFamily="34" charset="-34"/>
            </a:endParaRPr>
          </a:p>
          <a:p>
            <a:pPr>
              <a:buNone/>
            </a:pPr>
            <a:r>
              <a:rPr lang="en-US" sz="1800" dirty="0" smtClean="0">
                <a:latin typeface="TH SarabunPSK" pitchFamily="34" charset="-34"/>
                <a:cs typeface="TH SarabunPSK" pitchFamily="34" charset="-34"/>
              </a:rPr>
              <a:t>Alarm Set up </a:t>
            </a:r>
            <a:r>
              <a:rPr lang="th-TH" sz="1800" dirty="0" smtClean="0">
                <a:latin typeface="TH SarabunPSK" pitchFamily="34" charset="-34"/>
                <a:cs typeface="TH SarabunPSK" pitchFamily="34" charset="-34"/>
              </a:rPr>
              <a:t>เป็นส่วนที่ใช้สำหรับตั้งค่าให้มีการแจ้งเตือนเมื่อค่าของ </a:t>
            </a:r>
            <a:r>
              <a:rPr lang="en-US" sz="1800" dirty="0" smtClean="0">
                <a:latin typeface="TH SarabunPSK" pitchFamily="34" charset="-34"/>
                <a:cs typeface="TH SarabunPSK" pitchFamily="34" charset="-34"/>
              </a:rPr>
              <a:t>tag </a:t>
            </a:r>
            <a:r>
              <a:rPr lang="th-TH" sz="1800" dirty="0" smtClean="0">
                <a:latin typeface="TH SarabunPSK" pitchFamily="34" charset="-34"/>
                <a:cs typeface="TH SarabunPSK" pitchFamily="34" charset="-34"/>
              </a:rPr>
              <a:t>สูงหรือต่ำกว่าค่าระดับ </a:t>
            </a:r>
            <a:r>
              <a:rPr lang="en-US" sz="1800" dirty="0" smtClean="0">
                <a:latin typeface="TH SarabunPSK" pitchFamily="34" charset="-34"/>
                <a:cs typeface="TH SarabunPSK" pitchFamily="34" charset="-34"/>
              </a:rPr>
              <a:t>Alarm </a:t>
            </a:r>
            <a:r>
              <a:rPr lang="th-TH" sz="1800" dirty="0" smtClean="0">
                <a:latin typeface="TH SarabunPSK" pitchFamily="34" charset="-34"/>
                <a:cs typeface="TH SarabunPSK" pitchFamily="34" charset="-34"/>
              </a:rPr>
              <a:t>ที่เราตั้งไว้</a:t>
            </a:r>
            <a:endParaRPr lang="en-US" sz="1800" dirty="0" smtClean="0">
              <a:latin typeface="TH SarabunPSK" pitchFamily="34" charset="-34"/>
              <a:cs typeface="TH SarabunPSK" pitchFamily="34" charset="-34"/>
            </a:endParaRPr>
          </a:p>
          <a:p>
            <a:pPr>
              <a:buNone/>
            </a:pPr>
            <a:endParaRPr lang="en-US" sz="1800" dirty="0">
              <a:latin typeface="TH SarabunPSK" pitchFamily="34" charset="-34"/>
              <a:cs typeface="TH SarabunPSK" pitchFamily="34" charset="-34"/>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buNone/>
            </a:pPr>
            <a:r>
              <a:rPr lang="en-US" sz="1800" dirty="0" smtClean="0">
                <a:latin typeface="TH SarabunPSK" pitchFamily="34" charset="-34"/>
                <a:cs typeface="TH SarabunPSK" pitchFamily="34" charset="-34"/>
              </a:rPr>
              <a:t>Historical Logging</a:t>
            </a:r>
            <a:r>
              <a:rPr lang="th-TH" sz="1800" dirty="0" smtClean="0">
                <a:latin typeface="TH SarabunPSK" pitchFamily="34" charset="-34"/>
                <a:cs typeface="TH SarabunPSK" pitchFamily="34" charset="-34"/>
              </a:rPr>
              <a:t> ใช้สำหรับตั้งค่าการเก็บบันทึกข้อมูลของ </a:t>
            </a:r>
            <a:r>
              <a:rPr lang="en-US" sz="1800" dirty="0" smtClean="0">
                <a:latin typeface="TH SarabunPSK" pitchFamily="34" charset="-34"/>
                <a:cs typeface="TH SarabunPSK" pitchFamily="34" charset="-34"/>
              </a:rPr>
              <a:t>tag</a:t>
            </a:r>
            <a:endParaRPr lang="th-TH" sz="1800" dirty="0" smtClean="0">
              <a:latin typeface="TH SarabunPSK" pitchFamily="34" charset="-34"/>
              <a:cs typeface="TH SarabunPSK" pitchFamily="34" charset="-34"/>
            </a:endParaRPr>
          </a:p>
          <a:p>
            <a:pPr>
              <a:buNone/>
            </a:pPr>
            <a:endParaRPr lang="th-TH" sz="1800" dirty="0" smtClean="0">
              <a:latin typeface="TH SarabunPSK" pitchFamily="34" charset="-34"/>
              <a:cs typeface="TH SarabunPSK" pitchFamily="34" charset="-34"/>
            </a:endParaRPr>
          </a:p>
          <a:p>
            <a:pPr>
              <a:buNone/>
            </a:pPr>
            <a:endParaRPr lang="th-TH" sz="1800" dirty="0" smtClean="0">
              <a:latin typeface="TH SarabunPSK" pitchFamily="34" charset="-34"/>
              <a:cs typeface="TH SarabunPSK" pitchFamily="34" charset="-34"/>
            </a:endParaRPr>
          </a:p>
          <a:p>
            <a:pPr>
              <a:buNone/>
            </a:pPr>
            <a:endParaRPr lang="th-TH" sz="1800" dirty="0" smtClean="0">
              <a:latin typeface="TH SarabunPSK" pitchFamily="34" charset="-34"/>
              <a:cs typeface="TH SarabunPSK" pitchFamily="34" charset="-34"/>
            </a:endParaRPr>
          </a:p>
          <a:p>
            <a:pPr>
              <a:buNone/>
            </a:pPr>
            <a:endParaRPr lang="en-US" sz="1800" dirty="0" smtClean="0">
              <a:latin typeface="TH SarabunPSK" pitchFamily="34" charset="-34"/>
              <a:cs typeface="TH SarabunPSK" pitchFamily="34" charset="-34"/>
            </a:endParaRPr>
          </a:p>
          <a:p>
            <a:pPr>
              <a:buNone/>
            </a:pPr>
            <a:endParaRPr lang="th-TH" sz="1800" dirty="0" smtClean="0">
              <a:latin typeface="TH SarabunPSK" pitchFamily="34" charset="-34"/>
              <a:cs typeface="TH SarabunPSK" pitchFamily="34" charset="-34"/>
            </a:endParaRPr>
          </a:p>
          <a:p>
            <a:pPr>
              <a:buNone/>
            </a:pPr>
            <a:r>
              <a:rPr lang="en-US" sz="1800" dirty="0" smtClean="0">
                <a:latin typeface="TH SarabunPSK" pitchFamily="34" charset="-34"/>
                <a:cs typeface="TH SarabunPSK" pitchFamily="34" charset="-34"/>
              </a:rPr>
              <a:t>- Historical Logging Enable </a:t>
            </a:r>
            <a:r>
              <a:rPr lang="th-TH" sz="1800" dirty="0" smtClean="0">
                <a:latin typeface="TH SarabunPSK" pitchFamily="34" charset="-34"/>
                <a:cs typeface="TH SarabunPSK" pitchFamily="34" charset="-34"/>
              </a:rPr>
              <a:t>หากเราต้องการเก็บบันทึกค่า </a:t>
            </a:r>
            <a:r>
              <a:rPr lang="en-US" sz="1800" dirty="0" smtClean="0">
                <a:latin typeface="TH SarabunPSK" pitchFamily="34" charset="-34"/>
                <a:cs typeface="TH SarabunPSK" pitchFamily="34" charset="-34"/>
              </a:rPr>
              <a:t>tag</a:t>
            </a:r>
            <a:r>
              <a:rPr lang="th-TH" sz="1800" dirty="0" smtClean="0">
                <a:latin typeface="TH SarabunPSK" pitchFamily="34" charset="-34"/>
                <a:cs typeface="TH SarabunPSK" pitchFamily="34" charset="-34"/>
              </a:rPr>
              <a:t> ที่กำลังตั้งค่า</a:t>
            </a:r>
            <a:r>
              <a:rPr lang="en-US" sz="1800" dirty="0" smtClean="0">
                <a:latin typeface="TH SarabunPSK" pitchFamily="34" charset="-34"/>
                <a:cs typeface="TH SarabunPSK" pitchFamily="34" charset="-34"/>
              </a:rPr>
              <a:t> </a:t>
            </a:r>
            <a:r>
              <a:rPr lang="th-TH" sz="1800" dirty="0" smtClean="0">
                <a:latin typeface="TH SarabunPSK" pitchFamily="34" charset="-34"/>
                <a:cs typeface="TH SarabunPSK" pitchFamily="34" charset="-34"/>
              </a:rPr>
              <a:t>ให้ติ๊กถูกที่หัวข้อนี้ </a:t>
            </a:r>
          </a:p>
          <a:p>
            <a:pPr>
              <a:buNone/>
            </a:pPr>
            <a:r>
              <a:rPr lang="en-US" sz="1800" dirty="0" smtClean="0">
                <a:latin typeface="TH SarabunPSK" pitchFamily="34" charset="-34"/>
                <a:cs typeface="TH SarabunPSK" pitchFamily="34" charset="-34"/>
              </a:rPr>
              <a:t>- Logging interval </a:t>
            </a:r>
            <a:r>
              <a:rPr lang="th-TH" sz="1800" dirty="0" smtClean="0">
                <a:latin typeface="TH SarabunPSK" pitchFamily="34" charset="-34"/>
                <a:cs typeface="TH SarabunPSK" pitchFamily="34" charset="-34"/>
              </a:rPr>
              <a:t>คือตั้งว่าจะให้ </a:t>
            </a:r>
            <a:r>
              <a:rPr lang="en-US" sz="1800" dirty="0" smtClean="0">
                <a:latin typeface="TH SarabunPSK" pitchFamily="34" charset="-34"/>
                <a:cs typeface="TH SarabunPSK" pitchFamily="34" charset="-34"/>
              </a:rPr>
              <a:t>tag </a:t>
            </a:r>
            <a:r>
              <a:rPr lang="th-TH" sz="1800" dirty="0" smtClean="0">
                <a:latin typeface="TH SarabunPSK" pitchFamily="34" charset="-34"/>
                <a:cs typeface="TH SarabunPSK" pitchFamily="34" charset="-34"/>
              </a:rPr>
              <a:t>นี้ เก็บบันทึกข้อมูลทุกกี่วินาที ถ้าเป็น </a:t>
            </a:r>
            <a:r>
              <a:rPr lang="en-US" sz="1800" dirty="0" smtClean="0">
                <a:latin typeface="TH SarabunPSK" pitchFamily="34" charset="-34"/>
                <a:cs typeface="TH SarabunPSK" pitchFamily="34" charset="-34"/>
              </a:rPr>
              <a:t>0 </a:t>
            </a:r>
            <a:r>
              <a:rPr lang="th-TH" sz="1800" dirty="0" smtClean="0">
                <a:latin typeface="TH SarabunPSK" pitchFamily="34" charset="-34"/>
                <a:cs typeface="TH SarabunPSK" pitchFamily="34" charset="-34"/>
              </a:rPr>
              <a:t>จะไม่มีการบันทึกข้อมูล</a:t>
            </a:r>
            <a:endParaRPr lang="en-US" sz="1800" dirty="0" smtClean="0">
              <a:latin typeface="TH SarabunPSK" pitchFamily="34" charset="-34"/>
              <a:cs typeface="TH SarabunPSK" pitchFamily="34" charset="-34"/>
            </a:endParaRPr>
          </a:p>
          <a:p>
            <a:pPr>
              <a:buNone/>
            </a:pPr>
            <a:endParaRPr lang="en-US" sz="2400" dirty="0">
              <a:latin typeface="TH SarabunPSK" pitchFamily="34" charset="-34"/>
              <a:cs typeface="TH SarabunPSK" pitchFamily="34" charset="-34"/>
            </a:endParaRPr>
          </a:p>
        </p:txBody>
      </p:sp>
      <p:pic>
        <p:nvPicPr>
          <p:cNvPr id="5" name="Picture 2"/>
          <p:cNvPicPr>
            <a:picLocks noChangeAspect="1" noChangeArrowheads="1"/>
          </p:cNvPicPr>
          <p:nvPr/>
        </p:nvPicPr>
        <p:blipFill>
          <a:blip r:embed="rId2"/>
          <a:srcRect/>
          <a:stretch>
            <a:fillRect/>
          </a:stretch>
        </p:blipFill>
        <p:spPr bwMode="auto">
          <a:xfrm>
            <a:off x="1600200" y="838200"/>
            <a:ext cx="6248400" cy="131445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2667000"/>
          </a:xfrm>
        </p:spPr>
        <p:txBody>
          <a:bodyPr>
            <a:normAutofit fontScale="90000"/>
          </a:bodyPr>
          <a:lstStyle/>
          <a:p>
            <a:pPr algn="l"/>
            <a:r>
              <a:rPr lang="en-US" sz="3400" b="1" dirty="0" smtClean="0">
                <a:latin typeface="TH SarabunPSK" pitchFamily="34" charset="-34"/>
                <a:cs typeface="TH SarabunPSK" pitchFamily="34" charset="-34"/>
              </a:rPr>
              <a:t>3.</a:t>
            </a:r>
            <a:r>
              <a:rPr lang="th-TH" sz="3400" b="1" dirty="0" smtClean="0">
                <a:latin typeface="TH SarabunPSK" pitchFamily="34" charset="-34"/>
                <a:cs typeface="TH SarabunPSK" pitchFamily="34" charset="-34"/>
              </a:rPr>
              <a:t>การกำหนดสิทธิ</a:t>
            </a:r>
            <a:r>
              <a:rPr lang="th-TH" sz="3400" b="1" dirty="0" smtClean="0">
                <a:latin typeface="TH SarabunPSK" pitchFamily="34" charset="-34"/>
                <a:cs typeface="TH SarabunPSK" pitchFamily="34" charset="-34"/>
              </a:rPr>
              <a:t>ผู้ใช้งาน</a:t>
            </a:r>
            <a:r>
              <a:rPr lang="en-US" sz="3400" b="1" dirty="0" smtClean="0">
                <a:latin typeface="TH SarabunPSK" pitchFamily="34" charset="-34"/>
                <a:cs typeface="TH SarabunPSK" pitchFamily="34" charset="-34"/>
              </a:rPr>
              <a:t/>
            </a:r>
            <a:br>
              <a:rPr lang="en-US" sz="3400" b="1" dirty="0" smtClean="0">
                <a:latin typeface="TH SarabunPSK" pitchFamily="34" charset="-34"/>
                <a:cs typeface="TH SarabunPSK" pitchFamily="34" charset="-34"/>
              </a:rPr>
            </a:br>
            <a:r>
              <a:rPr lang="en-US" sz="3400" b="1" dirty="0" smtClean="0">
                <a:latin typeface="TH SarabunPSK" pitchFamily="34" charset="-34"/>
                <a:cs typeface="TH SarabunPSK" pitchFamily="34" charset="-34"/>
              </a:rPr>
              <a:t>	</a:t>
            </a:r>
            <a:r>
              <a:rPr lang="en-US" sz="2700" dirty="0" err="1" smtClean="0">
                <a:latin typeface="TH SarabunPSK" pitchFamily="34" charset="-34"/>
                <a:cs typeface="TH SarabunPSK" pitchFamily="34" charset="-34"/>
              </a:rPr>
              <a:t>ewon</a:t>
            </a:r>
            <a:r>
              <a:rPr lang="en-US" sz="2700" dirty="0" smtClean="0">
                <a:latin typeface="TH SarabunPSK" pitchFamily="34" charset="-34"/>
                <a:cs typeface="TH SarabunPSK" pitchFamily="34" charset="-34"/>
              </a:rPr>
              <a:t> </a:t>
            </a:r>
            <a:r>
              <a:rPr lang="en-US" sz="2700" dirty="0" err="1" smtClean="0">
                <a:latin typeface="TH SarabunPSK" pitchFamily="34" charset="-34"/>
                <a:cs typeface="TH SarabunPSK" pitchFamily="34" charset="-34"/>
              </a:rPr>
              <a:t>Flexy</a:t>
            </a:r>
            <a:r>
              <a:rPr lang="en-US" sz="2700" dirty="0" smtClean="0">
                <a:latin typeface="TH SarabunPSK" pitchFamily="34" charset="-34"/>
                <a:cs typeface="TH SarabunPSK" pitchFamily="34" charset="-34"/>
              </a:rPr>
              <a:t> </a:t>
            </a:r>
            <a:r>
              <a:rPr lang="th-TH" sz="2700" dirty="0" smtClean="0">
                <a:latin typeface="TH SarabunPSK" pitchFamily="34" charset="-34"/>
                <a:cs typeface="TH SarabunPSK" pitchFamily="34" charset="-34"/>
              </a:rPr>
              <a:t>สามารถสร้าง </a:t>
            </a:r>
            <a:r>
              <a:rPr lang="en-US" sz="2700" dirty="0" smtClean="0">
                <a:latin typeface="TH SarabunPSK" pitchFamily="34" charset="-34"/>
                <a:cs typeface="TH SarabunPSK" pitchFamily="34" charset="-34"/>
              </a:rPr>
              <a:t>User </a:t>
            </a:r>
            <a:r>
              <a:rPr lang="th-TH" sz="2700" dirty="0" smtClean="0">
                <a:latin typeface="TH SarabunPSK" pitchFamily="34" charset="-34"/>
                <a:cs typeface="TH SarabunPSK" pitchFamily="34" charset="-34"/>
              </a:rPr>
              <a:t>สำหรับผู้ที่จะเข้ามาใช้งานและสามารถตั้งค่าได้ว่าแต่ละ </a:t>
            </a:r>
            <a:r>
              <a:rPr lang="en-US" sz="2700" dirty="0" smtClean="0">
                <a:latin typeface="TH SarabunPSK" pitchFamily="34" charset="-34"/>
                <a:cs typeface="TH SarabunPSK" pitchFamily="34" charset="-34"/>
              </a:rPr>
              <a:t>User </a:t>
            </a:r>
            <a:r>
              <a:rPr lang="th-TH" sz="2700" dirty="0" smtClean="0">
                <a:latin typeface="TH SarabunPSK" pitchFamily="34" charset="-34"/>
                <a:cs typeface="TH SarabunPSK" pitchFamily="34" charset="-34"/>
              </a:rPr>
              <a:t>นั้น มีสิทธิในการทำอะไรได้บ้าง เพื่อสามารถป้องกันการเข้าไปปรับเปลี่ยนการตั้งค่า และเพื่อให้สามารถตรวจสอบย้อนหลังได้ ว่า </a:t>
            </a:r>
            <a:r>
              <a:rPr lang="en-US" sz="2700" dirty="0" smtClean="0">
                <a:latin typeface="TH SarabunPSK" pitchFamily="34" charset="-34"/>
                <a:cs typeface="TH SarabunPSK" pitchFamily="34" charset="-34"/>
              </a:rPr>
              <a:t>User </a:t>
            </a:r>
            <a:r>
              <a:rPr lang="th-TH" sz="2700" dirty="0" smtClean="0">
                <a:latin typeface="TH SarabunPSK" pitchFamily="34" charset="-34"/>
                <a:cs typeface="TH SarabunPSK" pitchFamily="34" charset="-34"/>
              </a:rPr>
              <a:t>ใดเข้ามาตั้งค่าใน </a:t>
            </a:r>
            <a:r>
              <a:rPr lang="en-US" sz="2700" dirty="0" err="1" smtClean="0">
                <a:latin typeface="TH SarabunPSK" pitchFamily="34" charset="-34"/>
                <a:cs typeface="TH SarabunPSK" pitchFamily="34" charset="-34"/>
              </a:rPr>
              <a:t>ewon</a:t>
            </a:r>
            <a:r>
              <a:rPr lang="en-US" sz="2700" dirty="0" smtClean="0">
                <a:latin typeface="TH SarabunPSK" pitchFamily="34" charset="-34"/>
                <a:cs typeface="TH SarabunPSK" pitchFamily="34" charset="-34"/>
              </a:rPr>
              <a:t> </a:t>
            </a:r>
            <a:r>
              <a:rPr lang="th-TH" sz="2700" dirty="0" smtClean="0">
                <a:latin typeface="TH SarabunPSK" pitchFamily="34" charset="-34"/>
                <a:cs typeface="TH SarabunPSK" pitchFamily="34" charset="-34"/>
              </a:rPr>
              <a:t>และตั้งค่าตอนไหน โดยหาก </a:t>
            </a:r>
            <a:r>
              <a:rPr lang="en-US" sz="2700" dirty="0" err="1" smtClean="0">
                <a:latin typeface="TH SarabunPSK" pitchFamily="34" charset="-34"/>
                <a:cs typeface="TH SarabunPSK" pitchFamily="34" charset="-34"/>
              </a:rPr>
              <a:t>ewon</a:t>
            </a:r>
            <a:r>
              <a:rPr lang="en-US" sz="2700" dirty="0" smtClean="0">
                <a:latin typeface="TH SarabunPSK" pitchFamily="34" charset="-34"/>
                <a:cs typeface="TH SarabunPSK" pitchFamily="34" charset="-34"/>
              </a:rPr>
              <a:t> </a:t>
            </a:r>
            <a:r>
              <a:rPr lang="th-TH" sz="2700" dirty="0" smtClean="0">
                <a:latin typeface="TH SarabunPSK" pitchFamily="34" charset="-34"/>
                <a:cs typeface="TH SarabunPSK" pitchFamily="34" charset="-34"/>
              </a:rPr>
              <a:t>มีความผิกปกติเกิดขึ้นจะได้ สามารถเช็คได้ว่าเกิดจากการแก้ไขการตั้งค่าอะไร</a:t>
            </a:r>
            <a:br>
              <a:rPr lang="th-TH" sz="2700" dirty="0" smtClean="0">
                <a:latin typeface="TH SarabunPSK" pitchFamily="34" charset="-34"/>
                <a:cs typeface="TH SarabunPSK" pitchFamily="34" charset="-34"/>
              </a:rPr>
            </a:br>
            <a:r>
              <a:rPr lang="th-TH" sz="2700" dirty="0" smtClean="0">
                <a:latin typeface="TH SarabunPSK" pitchFamily="34" charset="-34"/>
                <a:cs typeface="TH SarabunPSK" pitchFamily="34" charset="-34"/>
              </a:rPr>
              <a:t>-</a:t>
            </a:r>
            <a:r>
              <a:rPr lang="en-US" sz="2700" dirty="0" smtClean="0">
                <a:latin typeface="TH SarabunPSK" pitchFamily="34" charset="-34"/>
                <a:cs typeface="TH SarabunPSK" pitchFamily="34" charset="-34"/>
              </a:rPr>
              <a:t>3.1.</a:t>
            </a:r>
            <a:r>
              <a:rPr lang="th-TH" sz="2700" dirty="0" smtClean="0">
                <a:latin typeface="TH SarabunPSK" pitchFamily="34" charset="-34"/>
                <a:cs typeface="TH SarabunPSK" pitchFamily="34" charset="-34"/>
              </a:rPr>
              <a:t>การ</a:t>
            </a:r>
            <a:r>
              <a:rPr lang="en-US" sz="2700" dirty="0" smtClean="0">
                <a:latin typeface="TH SarabunPSK" pitchFamily="34" charset="-34"/>
                <a:cs typeface="TH SarabunPSK" pitchFamily="34" charset="-34"/>
              </a:rPr>
              <a:t> add User</a:t>
            </a:r>
            <a:br>
              <a:rPr lang="en-US" sz="2700" dirty="0" smtClean="0">
                <a:latin typeface="TH SarabunPSK" pitchFamily="34" charset="-34"/>
                <a:cs typeface="TH SarabunPSK" pitchFamily="34" charset="-34"/>
              </a:rPr>
            </a:br>
            <a:r>
              <a:rPr lang="en-US" sz="2700" dirty="0" smtClean="0">
                <a:latin typeface="TH SarabunPSK" pitchFamily="34" charset="-34"/>
                <a:cs typeface="TH SarabunPSK" pitchFamily="34" charset="-34"/>
              </a:rPr>
              <a:t>1.</a:t>
            </a:r>
            <a:r>
              <a:rPr lang="th-TH" sz="2700" dirty="0" smtClean="0">
                <a:latin typeface="TH SarabunPSK" pitchFamily="34" charset="-34"/>
                <a:cs typeface="TH SarabunPSK" pitchFamily="34" charset="-34"/>
              </a:rPr>
              <a:t>ไปที่เมนู </a:t>
            </a:r>
            <a:r>
              <a:rPr lang="en-US" sz="2700" dirty="0" smtClean="0">
                <a:latin typeface="TH SarabunPSK" pitchFamily="34" charset="-34"/>
                <a:cs typeface="TH SarabunPSK" pitchFamily="34" charset="-34"/>
              </a:rPr>
              <a:t>Users</a:t>
            </a:r>
            <a:r>
              <a:rPr lang="th-TH" sz="2700" dirty="0" smtClean="0">
                <a:latin typeface="TH SarabunPSK" pitchFamily="34" charset="-34"/>
                <a:cs typeface="TH SarabunPSK" pitchFamily="34" charset="-34"/>
              </a:rPr>
              <a:t/>
            </a:r>
            <a:br>
              <a:rPr lang="th-TH" sz="2700" dirty="0" smtClean="0">
                <a:latin typeface="TH SarabunPSK" pitchFamily="34" charset="-34"/>
                <a:cs typeface="TH SarabunPSK" pitchFamily="34" charset="-34"/>
              </a:rPr>
            </a:br>
            <a:r>
              <a:rPr lang="en-US" sz="3400" b="1" dirty="0" smtClean="0">
                <a:latin typeface="TH SarabunPSK" pitchFamily="34" charset="-34"/>
                <a:cs typeface="TH SarabunPSK" pitchFamily="34" charset="-34"/>
              </a:rPr>
              <a:t/>
            </a:r>
            <a:br>
              <a:rPr lang="en-US" sz="3400" b="1" dirty="0" smtClean="0">
                <a:latin typeface="TH SarabunPSK" pitchFamily="34" charset="-34"/>
                <a:cs typeface="TH SarabunPSK" pitchFamily="34" charset="-34"/>
              </a:rPr>
            </a:br>
            <a:r>
              <a:rPr lang="en-US" dirty="0" smtClean="0">
                <a:latin typeface="TH SarabunPSK" pitchFamily="34" charset="-34"/>
                <a:cs typeface="TH SarabunPSK" pitchFamily="34" charset="-34"/>
              </a:rPr>
              <a:t/>
            </a:r>
            <a:br>
              <a:rPr lang="en-US" dirty="0" smtClean="0">
                <a:latin typeface="TH SarabunPSK" pitchFamily="34" charset="-34"/>
                <a:cs typeface="TH SarabunPSK" pitchFamily="34" charset="-34"/>
              </a:rPr>
            </a:br>
            <a:endParaRPr lang="en-US" dirty="0"/>
          </a:p>
        </p:txBody>
      </p:sp>
      <p:pic>
        <p:nvPicPr>
          <p:cNvPr id="20482" name="Picture 2"/>
          <p:cNvPicPr>
            <a:picLocks noChangeAspect="1" noChangeArrowheads="1"/>
          </p:cNvPicPr>
          <p:nvPr/>
        </p:nvPicPr>
        <p:blipFill>
          <a:blip r:embed="rId2"/>
          <a:srcRect/>
          <a:stretch>
            <a:fillRect/>
          </a:stretch>
        </p:blipFill>
        <p:spPr bwMode="auto">
          <a:xfrm>
            <a:off x="2209800" y="3108923"/>
            <a:ext cx="5048250" cy="3596677"/>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pPr algn="l"/>
            <a:r>
              <a:rPr lang="en-US" sz="2400" dirty="0" smtClean="0">
                <a:latin typeface="TH SarabunPSK" pitchFamily="34" charset="-34"/>
                <a:cs typeface="TH SarabunPSK" pitchFamily="34" charset="-34"/>
              </a:rPr>
              <a:t>2.</a:t>
            </a:r>
            <a:r>
              <a:rPr lang="th-TH" sz="2400" dirty="0" smtClean="0">
                <a:latin typeface="TH SarabunPSK" pitchFamily="34" charset="-34"/>
                <a:cs typeface="TH SarabunPSK" pitchFamily="34" charset="-34"/>
              </a:rPr>
              <a:t>จะปรากฎหน้าต่างแสดง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ที่มีอยู่ทั้งหมดของ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ตัวนั้นขึ้นมา โดยหากเราต้องการแก้ไขสิทธิ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ให้ทำการคลิ๊กเลือก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ที่ต้องการแก้ไขสิทธิแล้ว กด </a:t>
            </a:r>
            <a:r>
              <a:rPr lang="en-US" sz="2400" dirty="0" smtClean="0">
                <a:latin typeface="TH SarabunPSK" pitchFamily="34" charset="-34"/>
                <a:cs typeface="TH SarabunPSK" pitchFamily="34" charset="-34"/>
              </a:rPr>
              <a:t>Configure </a:t>
            </a:r>
            <a:r>
              <a:rPr lang="th-TH" sz="2400" dirty="0" smtClean="0">
                <a:latin typeface="TH SarabunPSK" pitchFamily="34" charset="-34"/>
                <a:cs typeface="TH SarabunPSK" pitchFamily="34" charset="-34"/>
              </a:rPr>
              <a:t>เพื่อเข้าไปแก้ไขสิทธิ แต่หากต้องการ </a:t>
            </a:r>
            <a:r>
              <a:rPr lang="en-US" sz="2400" dirty="0" smtClean="0">
                <a:latin typeface="TH SarabunPSK" pitchFamily="34" charset="-34"/>
                <a:cs typeface="TH SarabunPSK" pitchFamily="34" charset="-34"/>
              </a:rPr>
              <a:t>add user </a:t>
            </a:r>
            <a:r>
              <a:rPr lang="th-TH" sz="2400" dirty="0" smtClean="0">
                <a:latin typeface="TH SarabunPSK" pitchFamily="34" charset="-34"/>
                <a:cs typeface="TH SarabunPSK" pitchFamily="34" charset="-34"/>
              </a:rPr>
              <a:t>เพิ่มให้กด             </a:t>
            </a:r>
            <a:endParaRPr lang="en-US" sz="2400" dirty="0">
              <a:latin typeface="TH SarabunPSK" pitchFamily="34" charset="-34"/>
              <a:cs typeface="TH SarabunPSK" pitchFamily="34" charset="-34"/>
            </a:endParaRPr>
          </a:p>
        </p:txBody>
      </p:sp>
      <p:pic>
        <p:nvPicPr>
          <p:cNvPr id="21506" name="Picture 2"/>
          <p:cNvPicPr>
            <a:picLocks noChangeAspect="1" noChangeArrowheads="1"/>
          </p:cNvPicPr>
          <p:nvPr/>
        </p:nvPicPr>
        <p:blipFill>
          <a:blip r:embed="rId3"/>
          <a:srcRect/>
          <a:stretch>
            <a:fillRect/>
          </a:stretch>
        </p:blipFill>
        <p:spPr bwMode="auto">
          <a:xfrm>
            <a:off x="1295400" y="838200"/>
            <a:ext cx="657225" cy="32385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4"/>
          <a:srcRect/>
          <a:stretch>
            <a:fillRect/>
          </a:stretch>
        </p:blipFill>
        <p:spPr bwMode="auto">
          <a:xfrm>
            <a:off x="935037" y="1752600"/>
            <a:ext cx="7142163" cy="4238625"/>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a:bodyPr>
          <a:lstStyle/>
          <a:p>
            <a:pPr algn="l"/>
            <a:r>
              <a:rPr lang="en-US" sz="2400" dirty="0" smtClean="0">
                <a:latin typeface="TH SarabunPSK" pitchFamily="34" charset="-34"/>
                <a:cs typeface="TH SarabunPSK" pitchFamily="34" charset="-34"/>
              </a:rPr>
              <a:t>3.</a:t>
            </a:r>
            <a:r>
              <a:rPr lang="th-TH" sz="2400" dirty="0" smtClean="0">
                <a:latin typeface="TH SarabunPSK" pitchFamily="34" charset="-34"/>
                <a:cs typeface="TH SarabunPSK" pitchFamily="34" charset="-34"/>
              </a:rPr>
              <a:t>จะปรากฎหน้าต่างให้เรากำหนด ชื่อ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และสิทธิของ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นั้นดังรูปด้านล่าง</a:t>
            </a:r>
            <a:endParaRPr lang="en-US" sz="2400" dirty="0">
              <a:latin typeface="TH SarabunPSK" pitchFamily="34" charset="-34"/>
              <a:cs typeface="TH SarabunPSK" pitchFamily="34" charset="-34"/>
            </a:endParaRPr>
          </a:p>
        </p:txBody>
      </p:sp>
      <p:pic>
        <p:nvPicPr>
          <p:cNvPr id="22530" name="Picture 2"/>
          <p:cNvPicPr>
            <a:picLocks noChangeAspect="1" noChangeArrowheads="1"/>
          </p:cNvPicPr>
          <p:nvPr/>
        </p:nvPicPr>
        <p:blipFill>
          <a:blip r:embed="rId2"/>
          <a:srcRect/>
          <a:stretch>
            <a:fillRect/>
          </a:stretch>
        </p:blipFill>
        <p:spPr bwMode="auto">
          <a:xfrm>
            <a:off x="76200" y="762000"/>
            <a:ext cx="4572000" cy="52578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4800600" y="762000"/>
            <a:ext cx="4190851"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pPr>
              <a:buFontTx/>
              <a:buChar char="-"/>
            </a:pPr>
            <a:r>
              <a:rPr lang="en-US" sz="2400" dirty="0" smtClean="0">
                <a:latin typeface="TH SarabunPSK" pitchFamily="34" charset="-34"/>
                <a:cs typeface="TH SarabunPSK" pitchFamily="34" charset="-34"/>
              </a:rPr>
              <a:t>First name ,Last name </a:t>
            </a:r>
            <a:r>
              <a:rPr lang="th-TH" sz="2400" dirty="0" smtClean="0">
                <a:latin typeface="TH SarabunPSK" pitchFamily="34" charset="-34"/>
                <a:cs typeface="TH SarabunPSK" pitchFamily="34" charset="-34"/>
              </a:rPr>
              <a:t>คือชื่อและนามสกุลของผู้ใช้ </a:t>
            </a:r>
            <a:r>
              <a:rPr lang="en-US" sz="2400" dirty="0" smtClean="0">
                <a:latin typeface="TH SarabunPSK" pitchFamily="34" charset="-34"/>
                <a:cs typeface="TH SarabunPSK" pitchFamily="34" charset="-34"/>
              </a:rPr>
              <a:t>User </a:t>
            </a:r>
          </a:p>
          <a:p>
            <a:pPr>
              <a:buFontTx/>
              <a:buChar char="-"/>
            </a:pPr>
            <a:r>
              <a:rPr lang="en-US" sz="2400" dirty="0" smtClean="0">
                <a:latin typeface="TH SarabunPSK" pitchFamily="34" charset="-34"/>
                <a:cs typeface="TH SarabunPSK" pitchFamily="34" charset="-34"/>
              </a:rPr>
              <a:t>Username login </a:t>
            </a:r>
            <a:r>
              <a:rPr lang="th-TH" sz="2400" dirty="0" smtClean="0">
                <a:latin typeface="TH SarabunPSK" pitchFamily="34" charset="-34"/>
                <a:cs typeface="TH SarabunPSK" pitchFamily="34" charset="-34"/>
              </a:rPr>
              <a:t>คือ ชื่อ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ที่เราต้องการสร้าง</a:t>
            </a:r>
          </a:p>
          <a:p>
            <a:pPr>
              <a:buFontTx/>
              <a:buChar char="-"/>
            </a:pPr>
            <a:r>
              <a:rPr lang="en-US" sz="2400" dirty="0" smtClean="0">
                <a:latin typeface="TH SarabunPSK" pitchFamily="34" charset="-34"/>
                <a:cs typeface="TH SarabunPSK" pitchFamily="34" charset="-34"/>
              </a:rPr>
              <a:t>Password </a:t>
            </a:r>
            <a:r>
              <a:rPr lang="th-TH" sz="2400" dirty="0" smtClean="0">
                <a:latin typeface="TH SarabunPSK" pitchFamily="34" charset="-34"/>
                <a:cs typeface="TH SarabunPSK" pitchFamily="34" charset="-34"/>
              </a:rPr>
              <a:t>คือ รหัสผ่านของ </a:t>
            </a:r>
            <a:r>
              <a:rPr lang="en-US" sz="2400" dirty="0" smtClean="0">
                <a:latin typeface="TH SarabunPSK" pitchFamily="34" charset="-34"/>
                <a:cs typeface="TH SarabunPSK" pitchFamily="34" charset="-34"/>
              </a:rPr>
              <a:t>User </a:t>
            </a:r>
            <a:endParaRPr lang="th-TH" sz="2400" dirty="0" smtClean="0">
              <a:latin typeface="TH SarabunPSK" pitchFamily="34" charset="-34"/>
              <a:cs typeface="TH SarabunPSK" pitchFamily="34" charset="-34"/>
            </a:endParaRPr>
          </a:p>
          <a:p>
            <a:pPr>
              <a:buFontTx/>
              <a:buChar char="-"/>
            </a:pPr>
            <a:r>
              <a:rPr lang="en-US" sz="2400" dirty="0" smtClean="0">
                <a:latin typeface="TH SarabunPSK" pitchFamily="34" charset="-34"/>
                <a:cs typeface="TH SarabunPSK" pitchFamily="34" charset="-34"/>
              </a:rPr>
              <a:t>Confirm Password </a:t>
            </a:r>
            <a:r>
              <a:rPr lang="th-TH" sz="2400" dirty="0" smtClean="0">
                <a:latin typeface="TH SarabunPSK" pitchFamily="34" charset="-34"/>
                <a:cs typeface="TH SarabunPSK" pitchFamily="34" charset="-34"/>
              </a:rPr>
              <a:t>คือ การยืนยันรหัสผ่านของ </a:t>
            </a:r>
            <a:r>
              <a:rPr lang="en-US" sz="2400" dirty="0" smtClean="0">
                <a:latin typeface="TH SarabunPSK" pitchFamily="34" charset="-34"/>
                <a:cs typeface="TH SarabunPSK" pitchFamily="34" charset="-34"/>
              </a:rPr>
              <a:t>User </a:t>
            </a:r>
            <a:endParaRPr lang="th-TH" sz="2400" dirty="0" smtClean="0">
              <a:latin typeface="TH SarabunPSK" pitchFamily="34" charset="-34"/>
              <a:cs typeface="TH SarabunPSK" pitchFamily="34" charset="-34"/>
            </a:endParaRPr>
          </a:p>
          <a:p>
            <a:pPr>
              <a:buFontTx/>
              <a:buChar char="-"/>
            </a:pPr>
            <a:r>
              <a:rPr lang="en-US" sz="2400" dirty="0" smtClean="0">
                <a:latin typeface="TH SarabunPSK" pitchFamily="34" charset="-34"/>
                <a:cs typeface="TH SarabunPSK" pitchFamily="34" charset="-34"/>
              </a:rPr>
              <a:t>Information </a:t>
            </a:r>
            <a:r>
              <a:rPr lang="th-TH" sz="2400" dirty="0" smtClean="0">
                <a:latin typeface="TH SarabunPSK" pitchFamily="34" charset="-34"/>
                <a:cs typeface="TH SarabunPSK" pitchFamily="34" charset="-34"/>
              </a:rPr>
              <a:t>คือ การใส่ </a:t>
            </a:r>
            <a:r>
              <a:rPr lang="en-US" sz="2400" dirty="0" smtClean="0">
                <a:latin typeface="TH SarabunPSK" pitchFamily="34" charset="-34"/>
                <a:cs typeface="TH SarabunPSK" pitchFamily="34" charset="-34"/>
              </a:rPr>
              <a:t>comment </a:t>
            </a:r>
            <a:r>
              <a:rPr lang="th-TH" sz="2400" dirty="0" smtClean="0">
                <a:latin typeface="TH SarabunPSK" pitchFamily="34" charset="-34"/>
                <a:cs typeface="TH SarabunPSK" pitchFamily="34" charset="-34"/>
              </a:rPr>
              <a:t>สำหรับ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นี้</a:t>
            </a:r>
            <a:endParaRPr lang="en-US" sz="2400" dirty="0" smtClean="0">
              <a:latin typeface="TH SarabunPSK" pitchFamily="34" charset="-34"/>
              <a:cs typeface="TH SarabunPSK" pitchFamily="34" charset="-34"/>
            </a:endParaRPr>
          </a:p>
          <a:p>
            <a:pPr>
              <a:buFontTx/>
              <a:buChar char="-"/>
            </a:pPr>
            <a:r>
              <a:rPr lang="en-US" sz="2400" dirty="0" smtClean="0">
                <a:latin typeface="TH SarabunPSK" pitchFamily="34" charset="-34"/>
                <a:cs typeface="TH SarabunPSK" pitchFamily="34" charset="-34"/>
              </a:rPr>
              <a:t>Tag Page Allowed </a:t>
            </a:r>
            <a:r>
              <a:rPr lang="th-TH" sz="2400" dirty="0" smtClean="0">
                <a:latin typeface="TH SarabunPSK" pitchFamily="34" charset="-34"/>
                <a:cs typeface="TH SarabunPSK" pitchFamily="34" charset="-34"/>
              </a:rPr>
              <a:t>คือ ระบุว่า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นี้สามารถเห็นข้อมูล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ของ </a:t>
            </a:r>
            <a:r>
              <a:rPr lang="en-US" sz="2400" dirty="0" smtClean="0">
                <a:latin typeface="TH SarabunPSK" pitchFamily="34" charset="-34"/>
                <a:cs typeface="TH SarabunPSK" pitchFamily="34" charset="-34"/>
              </a:rPr>
              <a:t>Page </a:t>
            </a:r>
            <a:r>
              <a:rPr lang="th-TH" sz="2400" dirty="0" smtClean="0">
                <a:latin typeface="TH SarabunPSK" pitchFamily="34" charset="-34"/>
                <a:cs typeface="TH SarabunPSK" pitchFamily="34" charset="-34"/>
              </a:rPr>
              <a:t>ไหนได้</a:t>
            </a:r>
          </a:p>
          <a:p>
            <a:pPr>
              <a:buFontTx/>
              <a:buChar char="-"/>
            </a:pPr>
            <a:r>
              <a:rPr lang="en-US" sz="2400" dirty="0" smtClean="0">
                <a:latin typeface="TH SarabunPSK" pitchFamily="34" charset="-34"/>
                <a:cs typeface="TH SarabunPSK" pitchFamily="34" charset="-34"/>
              </a:rPr>
              <a:t>User Directory allowed </a:t>
            </a:r>
            <a:r>
              <a:rPr lang="th-TH" sz="2400" dirty="0" smtClean="0">
                <a:latin typeface="TH SarabunPSK" pitchFamily="34" charset="-34"/>
                <a:cs typeface="TH SarabunPSK" pitchFamily="34" charset="-34"/>
              </a:rPr>
              <a:t>คือ การตั้งค่าว่า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นี้สามารถเข้าไปจัดการ </a:t>
            </a:r>
            <a:r>
              <a:rPr lang="en-US" sz="2400" dirty="0" smtClean="0">
                <a:latin typeface="TH SarabunPSK" pitchFamily="34" charset="-34"/>
                <a:cs typeface="TH SarabunPSK" pitchFamily="34" charset="-34"/>
              </a:rPr>
              <a:t>file </a:t>
            </a:r>
            <a:r>
              <a:rPr lang="th-TH" sz="2400" dirty="0" smtClean="0">
                <a:latin typeface="TH SarabunPSK" pitchFamily="34" charset="-34"/>
                <a:cs typeface="TH SarabunPSK" pitchFamily="34" charset="-34"/>
              </a:rPr>
              <a:t>ใน </a:t>
            </a:r>
            <a:r>
              <a:rPr lang="en-US" sz="2400" dirty="0" smtClean="0">
                <a:latin typeface="TH SarabunPSK" pitchFamily="34" charset="-34"/>
                <a:cs typeface="TH SarabunPSK" pitchFamily="34" charset="-34"/>
              </a:rPr>
              <a:t>folder </a:t>
            </a:r>
            <a:r>
              <a:rPr lang="th-TH" sz="2400" dirty="0" smtClean="0">
                <a:latin typeface="TH SarabunPSK" pitchFamily="34" charset="-34"/>
                <a:cs typeface="TH SarabunPSK" pitchFamily="34" charset="-34"/>
              </a:rPr>
              <a:t>ไหนภายในตัว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ได้บ้าง</a:t>
            </a:r>
          </a:p>
          <a:p>
            <a:pPr>
              <a:buFontTx/>
              <a:buChar char="-"/>
            </a:pPr>
            <a:r>
              <a:rPr lang="en-US" sz="2400" dirty="0" smtClean="0">
                <a:latin typeface="TH SarabunPSK" pitchFamily="34" charset="-34"/>
                <a:cs typeface="TH SarabunPSK" pitchFamily="34" charset="-34"/>
              </a:rPr>
              <a:t>Global user rights </a:t>
            </a:r>
            <a:r>
              <a:rPr lang="th-TH" sz="2400" dirty="0" smtClean="0">
                <a:latin typeface="TH SarabunPSK" pitchFamily="34" charset="-34"/>
                <a:cs typeface="TH SarabunPSK" pitchFamily="34" charset="-34"/>
              </a:rPr>
              <a:t>เป็นการกำหนดสิทธิที่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นั้นสามารถทำได้โดยมีหัวข้อดังนี้</a:t>
            </a:r>
          </a:p>
          <a:p>
            <a:pPr>
              <a:buNone/>
            </a:pPr>
            <a:r>
              <a:rPr lang="en-US" sz="2400" dirty="0" smtClean="0">
                <a:latin typeface="TH SarabunPSK" pitchFamily="34" charset="-34"/>
                <a:cs typeface="TH SarabunPSK" pitchFamily="34" charset="-34"/>
              </a:rPr>
              <a:t>1</a:t>
            </a:r>
            <a:r>
              <a:rPr lang="en-US" sz="2400" dirty="0" smtClean="0">
                <a:latin typeface="TH SarabunPSK" pitchFamily="34" charset="-34"/>
                <a:cs typeface="TH SarabunPSK" pitchFamily="34" charset="-34"/>
              </a:rPr>
              <a:t>.view IO </a:t>
            </a:r>
            <a:r>
              <a:rPr lang="th-TH" sz="2400" dirty="0" smtClean="0">
                <a:latin typeface="TH SarabunPSK" pitchFamily="34" charset="-34"/>
                <a:cs typeface="TH SarabunPSK" pitchFamily="34" charset="-34"/>
              </a:rPr>
              <a:t> หากไม่ติ๊กถูกที่เมนูนี้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จะไม่สามารถเข้าเมนู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ในตัว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ได้ จะทำให้ไม่สามารถดูหรือปรับแก้ไข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ได้</a:t>
            </a:r>
          </a:p>
          <a:p>
            <a:pPr>
              <a:buNone/>
            </a:pPr>
            <a:r>
              <a:rPr lang="en-US" sz="2400" dirty="0" smtClean="0">
                <a:latin typeface="TH SarabunPSK" pitchFamily="34" charset="-34"/>
                <a:cs typeface="TH SarabunPSK" pitchFamily="34" charset="-34"/>
              </a:rPr>
              <a:t>2.</a:t>
            </a:r>
            <a:r>
              <a:rPr lang="en-US" sz="2400" dirty="0" smtClean="0">
                <a:latin typeface="TH SarabunPSK" pitchFamily="34" charset="-34"/>
                <a:cs typeface="TH SarabunPSK" pitchFamily="34" charset="-34"/>
              </a:rPr>
              <a:t> Acknowledge </a:t>
            </a:r>
            <a:r>
              <a:rPr lang="en-US" sz="2400" dirty="0" smtClean="0">
                <a:latin typeface="TH SarabunPSK" pitchFamily="34" charset="-34"/>
                <a:cs typeface="TH SarabunPSK" pitchFamily="34" charset="-34"/>
              </a:rPr>
              <a:t>Alarms </a:t>
            </a:r>
            <a:r>
              <a:rPr lang="th-TH" sz="2400" dirty="0" smtClean="0">
                <a:latin typeface="TH SarabunPSK" pitchFamily="34" charset="-34"/>
                <a:cs typeface="TH SarabunPSK" pitchFamily="34" charset="-34"/>
              </a:rPr>
              <a:t>หากไม่ติ๊กถูกที่เมนูนี้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จะไม่</a:t>
            </a:r>
            <a:r>
              <a:rPr lang="th-TH" sz="2400" dirty="0" smtClean="0">
                <a:latin typeface="TH SarabunPSK" pitchFamily="34" charset="-34"/>
                <a:cs typeface="TH SarabunPSK" pitchFamily="34" charset="-34"/>
              </a:rPr>
              <a:t>สามารถกด </a:t>
            </a:r>
            <a:r>
              <a:rPr lang="en-US" sz="2400" dirty="0" smtClean="0">
                <a:latin typeface="TH SarabunPSK" pitchFamily="34" charset="-34"/>
                <a:cs typeface="TH SarabunPSK" pitchFamily="34" charset="-34"/>
              </a:rPr>
              <a:t>Acknowledge Alarms </a:t>
            </a:r>
            <a:r>
              <a:rPr lang="th-TH" sz="2400" dirty="0" smtClean="0">
                <a:latin typeface="TH SarabunPSK" pitchFamily="34" charset="-34"/>
                <a:cs typeface="TH SarabunPSK" pitchFamily="34" charset="-34"/>
              </a:rPr>
              <a:t>หลังจากที่มีการ </a:t>
            </a:r>
            <a:r>
              <a:rPr lang="en-US" sz="2400" dirty="0" smtClean="0">
                <a:latin typeface="TH SarabunPSK" pitchFamily="34" charset="-34"/>
                <a:cs typeface="TH SarabunPSK" pitchFamily="34" charset="-34"/>
              </a:rPr>
              <a:t>alarm </a:t>
            </a:r>
            <a:r>
              <a:rPr lang="th-TH" sz="2400" dirty="0" smtClean="0">
                <a:latin typeface="TH SarabunPSK" pitchFamily="34" charset="-34"/>
                <a:cs typeface="TH SarabunPSK" pitchFamily="34" charset="-34"/>
              </a:rPr>
              <a:t>เกิดขึ้นได้ </a:t>
            </a:r>
          </a:p>
          <a:p>
            <a:pPr>
              <a:buNone/>
            </a:pPr>
            <a:r>
              <a:rPr lang="en-US" sz="2400" dirty="0" smtClean="0">
                <a:latin typeface="TH SarabunPSK" pitchFamily="34" charset="-34"/>
                <a:cs typeface="TH SarabunPSK" pitchFamily="34" charset="-34"/>
              </a:rPr>
              <a:t>3.</a:t>
            </a:r>
            <a:r>
              <a:rPr lang="en-US" sz="2400" dirty="0" smtClean="0">
                <a:latin typeface="TH SarabunPSK" pitchFamily="34" charset="-34"/>
                <a:cs typeface="TH SarabunPSK" pitchFamily="34" charset="-34"/>
              </a:rPr>
              <a:t> FTP server </a:t>
            </a:r>
            <a:r>
              <a:rPr lang="en-US" sz="2400" dirty="0" smtClean="0">
                <a:latin typeface="TH SarabunPSK" pitchFamily="34" charset="-34"/>
                <a:cs typeface="TH SarabunPSK" pitchFamily="34" charset="-34"/>
              </a:rPr>
              <a:t>access </a:t>
            </a:r>
            <a:r>
              <a:rPr lang="th-TH" sz="2400" dirty="0" smtClean="0">
                <a:latin typeface="TH SarabunPSK" pitchFamily="34" charset="-34"/>
                <a:cs typeface="TH SarabunPSK" pitchFamily="34" charset="-34"/>
              </a:rPr>
              <a:t>หากไม่ติ๊กถูกที่เมนูนี้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จะไม่</a:t>
            </a:r>
            <a:r>
              <a:rPr lang="th-TH" sz="2400" dirty="0" smtClean="0">
                <a:latin typeface="TH SarabunPSK" pitchFamily="34" charset="-34"/>
                <a:cs typeface="TH SarabunPSK" pitchFamily="34" charset="-34"/>
              </a:rPr>
              <a:t>สามารถ</a:t>
            </a:r>
            <a:r>
              <a:rPr lang="en-US" sz="2400" dirty="0" smtClean="0">
                <a:latin typeface="TH SarabunPSK" pitchFamily="34" charset="-34"/>
                <a:cs typeface="TH SarabunPSK" pitchFamily="34" charset="-34"/>
              </a:rPr>
              <a:t> FTP </a:t>
            </a:r>
            <a:r>
              <a:rPr lang="th-TH" sz="2400" dirty="0" smtClean="0">
                <a:latin typeface="TH SarabunPSK" pitchFamily="34" charset="-34"/>
                <a:cs typeface="TH SarabunPSK" pitchFamily="34" charset="-34"/>
              </a:rPr>
              <a:t>เข้ามาที่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en-US" sz="2400" dirty="0" err="1" smtClean="0">
                <a:latin typeface="TH SarabunPSK" pitchFamily="34" charset="-34"/>
                <a:cs typeface="TH SarabunPSK" pitchFamily="34" charset="-34"/>
              </a:rPr>
              <a:t>flexy</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ได้</a:t>
            </a:r>
            <a:endParaRPr lang="th-TH" sz="2400" dirty="0" smtClean="0">
              <a:latin typeface="TH SarabunPSK" pitchFamily="34" charset="-34"/>
              <a:cs typeface="TH SarabunPSK" pitchFamily="34" charset="-34"/>
            </a:endParaRPr>
          </a:p>
          <a:p>
            <a:pPr>
              <a:buNone/>
            </a:pPr>
            <a:r>
              <a:rPr lang="en-US" sz="2400" dirty="0" smtClean="0">
                <a:latin typeface="TH SarabunPSK" pitchFamily="34" charset="-34"/>
                <a:cs typeface="TH SarabunPSK" pitchFamily="34" charset="-34"/>
              </a:rPr>
              <a:t>4.</a:t>
            </a:r>
            <a:r>
              <a:rPr lang="en-US" sz="2400" dirty="0" smtClean="0">
                <a:latin typeface="TH SarabunPSK" pitchFamily="34" charset="-34"/>
                <a:cs typeface="TH SarabunPSK" pitchFamily="34" charset="-34"/>
              </a:rPr>
              <a:t> Java Forms </a:t>
            </a:r>
            <a:r>
              <a:rPr lang="en-US" sz="2400" dirty="0" smtClean="0">
                <a:latin typeface="TH SarabunPSK" pitchFamily="34" charset="-34"/>
                <a:cs typeface="TH SarabunPSK" pitchFamily="34" charset="-34"/>
              </a:rPr>
              <a:t>access </a:t>
            </a:r>
            <a:r>
              <a:rPr lang="th-TH" sz="2400" dirty="0" smtClean="0">
                <a:latin typeface="TH SarabunPSK" pitchFamily="34" charset="-34"/>
                <a:cs typeface="TH SarabunPSK" pitchFamily="34" charset="-34"/>
              </a:rPr>
              <a:t>หากไม่ติ๊</a:t>
            </a:r>
            <a:r>
              <a:rPr lang="th-TH" sz="2400" dirty="0" smtClean="0">
                <a:latin typeface="TH SarabunPSK" pitchFamily="34" charset="-34"/>
                <a:cs typeface="TH SarabunPSK" pitchFamily="34" charset="-34"/>
              </a:rPr>
              <a:t>กถูกจะไม่สามารถเข้าถึงและจัดการ </a:t>
            </a:r>
            <a:r>
              <a:rPr lang="en-US" sz="2400" dirty="0" smtClean="0">
                <a:latin typeface="TH SarabunPSK" pitchFamily="34" charset="-34"/>
                <a:cs typeface="TH SarabunPSK" pitchFamily="34" charset="-34"/>
              </a:rPr>
              <a:t>Java Forms </a:t>
            </a:r>
            <a:r>
              <a:rPr lang="th-TH" sz="2400" dirty="0" smtClean="0">
                <a:latin typeface="TH SarabunPSK" pitchFamily="34" charset="-34"/>
                <a:cs typeface="TH SarabunPSK" pitchFamily="34" charset="-34"/>
              </a:rPr>
              <a:t> ได้</a:t>
            </a:r>
          </a:p>
          <a:p>
            <a:pPr>
              <a:buFontTx/>
              <a:buChar char="-"/>
            </a:pPr>
            <a:endParaRPr lang="th-TH" sz="2400" dirty="0" smtClean="0">
              <a:latin typeface="TH SarabunPSK" pitchFamily="34" charset="-34"/>
              <a:cs typeface="TH SarabunPSK" pitchFamily="34" charset="-34"/>
            </a:endParaRPr>
          </a:p>
          <a:p>
            <a:pPr>
              <a:buFontTx/>
              <a:buChar char="-"/>
            </a:pPr>
            <a:endParaRPr lang="en-US" sz="2400" dirty="0">
              <a:latin typeface="TH SarabunPSK" pitchFamily="34" charset="-34"/>
              <a:cs typeface="TH SarabunPSK" pitchFamily="34" charset="-3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267199"/>
          </a:xfrm>
        </p:spPr>
        <p:txBody>
          <a:bodyPr>
            <a:normAutofit/>
          </a:bodyPr>
          <a:lstStyle/>
          <a:p>
            <a:pPr>
              <a:buNone/>
            </a:pPr>
            <a:r>
              <a:rPr lang="en-US" sz="2400" dirty="0" smtClean="0">
                <a:latin typeface="TH SarabunPSK" pitchFamily="34" charset="-34"/>
                <a:cs typeface="TH SarabunPSK" pitchFamily="34" charset="-34"/>
              </a:rPr>
              <a:t>5. Upgrade </a:t>
            </a:r>
            <a:r>
              <a:rPr lang="en-US" sz="2400" dirty="0" smtClean="0">
                <a:latin typeface="TH SarabunPSK" pitchFamily="34" charset="-34"/>
                <a:cs typeface="TH SarabunPSK" pitchFamily="34" charset="-34"/>
              </a:rPr>
              <a:t>FW </a:t>
            </a:r>
            <a:r>
              <a:rPr lang="th-TH" sz="2400" dirty="0" smtClean="0">
                <a:latin typeface="TH SarabunPSK" pitchFamily="34" charset="-34"/>
                <a:cs typeface="TH SarabunPSK" pitchFamily="34" charset="-34"/>
              </a:rPr>
              <a:t>หากไม่ติ๊</a:t>
            </a:r>
            <a:r>
              <a:rPr lang="th-TH" sz="2400" dirty="0" smtClean="0">
                <a:latin typeface="TH SarabunPSK" pitchFamily="34" charset="-34"/>
                <a:cs typeface="TH SarabunPSK" pitchFamily="34" charset="-34"/>
              </a:rPr>
              <a:t>กถูก</a:t>
            </a:r>
            <a:r>
              <a:rPr lang="en-US" sz="2400" dirty="0" smtClean="0">
                <a:latin typeface="TH SarabunPSK" pitchFamily="34" charset="-34"/>
                <a:cs typeface="TH SarabunPSK" pitchFamily="34" charset="-34"/>
              </a:rPr>
              <a:t> User </a:t>
            </a:r>
            <a:r>
              <a:rPr lang="th-TH" sz="2400" dirty="0" smtClean="0">
                <a:latin typeface="TH SarabunPSK" pitchFamily="34" charset="-34"/>
                <a:cs typeface="TH SarabunPSK" pitchFamily="34" charset="-34"/>
              </a:rPr>
              <a:t>นั้นจะไม่สามารถทำการ </a:t>
            </a:r>
            <a:r>
              <a:rPr lang="en-US" sz="2400" dirty="0" smtClean="0">
                <a:latin typeface="TH SarabunPSK" pitchFamily="34" charset="-34"/>
                <a:cs typeface="TH SarabunPSK" pitchFamily="34" charset="-34"/>
              </a:rPr>
              <a:t>Upgrade </a:t>
            </a:r>
            <a:r>
              <a:rPr lang="en-US" sz="2400" dirty="0" smtClean="0">
                <a:latin typeface="TH SarabunPSK" pitchFamily="34" charset="-34"/>
                <a:cs typeface="TH SarabunPSK" pitchFamily="34" charset="-34"/>
              </a:rPr>
              <a:t>FW</a:t>
            </a:r>
            <a:r>
              <a:rPr lang="th-TH" sz="2400" dirty="0" smtClean="0">
                <a:latin typeface="TH SarabunPSK" pitchFamily="34" charset="-34"/>
                <a:cs typeface="TH SarabunPSK" pitchFamily="34" charset="-34"/>
              </a:rPr>
              <a:t> ของ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ได้</a:t>
            </a:r>
          </a:p>
          <a:p>
            <a:pPr>
              <a:buNone/>
            </a:pPr>
            <a:r>
              <a:rPr lang="en-US" sz="2400" dirty="0" smtClean="0">
                <a:latin typeface="TH SarabunPSK" pitchFamily="34" charset="-34"/>
                <a:cs typeface="TH SarabunPSK" pitchFamily="34" charset="-34"/>
              </a:rPr>
              <a:t>6.</a:t>
            </a:r>
            <a:r>
              <a:rPr lang="en-US" sz="2400" dirty="0" smtClean="0">
                <a:latin typeface="TH SarabunPSK" pitchFamily="34" charset="-34"/>
                <a:cs typeface="TH SarabunPSK" pitchFamily="34" charset="-34"/>
              </a:rPr>
              <a:t> Force </a:t>
            </a:r>
            <a:r>
              <a:rPr lang="en-US" sz="2400" dirty="0" smtClean="0">
                <a:latin typeface="TH SarabunPSK" pitchFamily="34" charset="-34"/>
                <a:cs typeface="TH SarabunPSK" pitchFamily="34" charset="-34"/>
              </a:rPr>
              <a:t>Outputs </a:t>
            </a:r>
            <a:r>
              <a:rPr lang="th-TH" sz="2400" dirty="0" smtClean="0">
                <a:latin typeface="TH SarabunPSK" pitchFamily="34" charset="-34"/>
                <a:cs typeface="TH SarabunPSK" pitchFamily="34" charset="-34"/>
              </a:rPr>
              <a:t>หากไม่ติ๊กถูก</a:t>
            </a:r>
            <a:r>
              <a:rPr lang="en-US" sz="2400" dirty="0" smtClean="0">
                <a:latin typeface="TH SarabunPSK" pitchFamily="34" charset="-34"/>
                <a:cs typeface="TH SarabunPSK" pitchFamily="34" charset="-34"/>
              </a:rPr>
              <a:t> User </a:t>
            </a:r>
            <a:r>
              <a:rPr lang="th-TH" sz="2400" dirty="0" smtClean="0">
                <a:latin typeface="TH SarabunPSK" pitchFamily="34" charset="-34"/>
                <a:cs typeface="TH SarabunPSK" pitchFamily="34" charset="-34"/>
              </a:rPr>
              <a:t>จะสามารถดูค่าของ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ได้ แต่จะไม่สามารถเปลี่ยนแปลงค่าของ </a:t>
            </a:r>
            <a:r>
              <a:rPr lang="en-US" sz="2400" dirty="0" smtClean="0">
                <a:latin typeface="TH SarabunPSK" pitchFamily="34" charset="-34"/>
                <a:cs typeface="TH SarabunPSK" pitchFamily="34" charset="-34"/>
              </a:rPr>
              <a:t>tag </a:t>
            </a:r>
            <a:r>
              <a:rPr lang="th-TH" sz="2400" dirty="0" smtClean="0">
                <a:latin typeface="TH SarabunPSK" pitchFamily="34" charset="-34"/>
                <a:cs typeface="TH SarabunPSK" pitchFamily="34" charset="-34"/>
              </a:rPr>
              <a:t>ได้</a:t>
            </a:r>
          </a:p>
          <a:p>
            <a:pPr>
              <a:buNone/>
            </a:pPr>
            <a:r>
              <a:rPr lang="en-US" sz="2400" dirty="0" smtClean="0">
                <a:latin typeface="TH SarabunPSK" pitchFamily="34" charset="-34"/>
                <a:cs typeface="TH SarabunPSK" pitchFamily="34" charset="-34"/>
              </a:rPr>
              <a:t>7.</a:t>
            </a:r>
            <a:r>
              <a:rPr lang="en-US" sz="2400" dirty="0" smtClean="0">
                <a:latin typeface="TH SarabunPSK" pitchFamily="34" charset="-34"/>
                <a:cs typeface="TH SarabunPSK" pitchFamily="34" charset="-34"/>
              </a:rPr>
              <a:t> Change </a:t>
            </a:r>
            <a:r>
              <a:rPr lang="en-US" sz="2400" dirty="0" smtClean="0">
                <a:latin typeface="TH SarabunPSK" pitchFamily="34" charset="-34"/>
                <a:cs typeface="TH SarabunPSK" pitchFamily="34" charset="-34"/>
              </a:rPr>
              <a:t>Configuration </a:t>
            </a:r>
            <a:r>
              <a:rPr lang="th-TH" sz="2400" dirty="0" smtClean="0">
                <a:latin typeface="TH SarabunPSK" pitchFamily="34" charset="-34"/>
                <a:cs typeface="TH SarabunPSK" pitchFamily="34" charset="-34"/>
              </a:rPr>
              <a:t>หากไม่ติ๊กถูก</a:t>
            </a:r>
            <a:r>
              <a:rPr lang="en-US" sz="2400" dirty="0" smtClean="0">
                <a:latin typeface="TH SarabunPSK" pitchFamily="34" charset="-34"/>
                <a:cs typeface="TH SarabunPSK" pitchFamily="34" charset="-34"/>
              </a:rPr>
              <a:t> User </a:t>
            </a:r>
            <a:r>
              <a:rPr lang="th-TH" sz="2400" dirty="0" smtClean="0">
                <a:latin typeface="TH SarabunPSK" pitchFamily="34" charset="-34"/>
                <a:cs typeface="TH SarabunPSK" pitchFamily="34" charset="-34"/>
              </a:rPr>
              <a:t>จะไม่สามารถเข้าถึงเมนู </a:t>
            </a:r>
            <a:r>
              <a:rPr lang="en-US" sz="2400" dirty="0" smtClean="0">
                <a:latin typeface="TH SarabunPSK" pitchFamily="34" charset="-34"/>
                <a:cs typeface="TH SarabunPSK" pitchFamily="34" charset="-34"/>
              </a:rPr>
              <a:t>Setup </a:t>
            </a:r>
            <a:r>
              <a:rPr lang="th-TH" sz="2400" dirty="0" smtClean="0">
                <a:latin typeface="TH SarabunPSK" pitchFamily="34" charset="-34"/>
                <a:cs typeface="TH SarabunPSK" pitchFamily="34" charset="-34"/>
              </a:rPr>
              <a:t>ได้</a:t>
            </a:r>
          </a:p>
          <a:p>
            <a:pPr>
              <a:buNone/>
            </a:pPr>
            <a:r>
              <a:rPr lang="en-US" sz="2400" dirty="0" smtClean="0">
                <a:latin typeface="TH SarabunPSK" pitchFamily="34" charset="-34"/>
                <a:cs typeface="TH SarabunPSK" pitchFamily="34" charset="-34"/>
              </a:rPr>
              <a:t>8.</a:t>
            </a:r>
            <a:r>
              <a:rPr lang="en-US" sz="2400" dirty="0" smtClean="0">
                <a:latin typeface="TH SarabunPSK" pitchFamily="34" charset="-34"/>
                <a:cs typeface="TH SarabunPSK" pitchFamily="34" charset="-34"/>
              </a:rPr>
              <a:t>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Files access [EBD</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หากไม่ติ๊กถูก</a:t>
            </a:r>
            <a:r>
              <a:rPr lang="en-US" sz="2400" dirty="0" smtClean="0">
                <a:latin typeface="TH SarabunPSK" pitchFamily="34" charset="-34"/>
                <a:cs typeface="TH SarabunPSK" pitchFamily="34" charset="-34"/>
              </a:rPr>
              <a:t> User </a:t>
            </a:r>
            <a:r>
              <a:rPr lang="th-TH" sz="2400" dirty="0" smtClean="0">
                <a:latin typeface="TH SarabunPSK" pitchFamily="34" charset="-34"/>
                <a:cs typeface="TH SarabunPSK" pitchFamily="34" charset="-34"/>
              </a:rPr>
              <a:t>จะ</a:t>
            </a:r>
            <a:r>
              <a:rPr lang="th-TH" sz="2400" dirty="0" smtClean="0">
                <a:latin typeface="TH SarabunPSK" pitchFamily="34" charset="-34"/>
                <a:cs typeface="TH SarabunPSK" pitchFamily="34" charset="-34"/>
              </a:rPr>
              <a:t>ไม่เข้าถึง </a:t>
            </a:r>
            <a:r>
              <a:rPr lang="en-US" sz="2400" dirty="0" smtClean="0">
                <a:latin typeface="TH SarabunPSK" pitchFamily="34" charset="-34"/>
                <a:cs typeface="TH SarabunPSK" pitchFamily="34" charset="-34"/>
              </a:rPr>
              <a:t>FTP server </a:t>
            </a:r>
            <a:r>
              <a:rPr lang="th-TH" sz="2400" dirty="0" smtClean="0">
                <a:latin typeface="TH SarabunPSK" pitchFamily="34" charset="-34"/>
                <a:cs typeface="TH SarabunPSK" pitchFamily="34" charset="-34"/>
              </a:rPr>
              <a:t>ของ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ผ่านหน้า </a:t>
            </a:r>
            <a:r>
              <a:rPr lang="en-US" sz="2400" dirty="0" smtClean="0">
                <a:latin typeface="TH SarabunPSK" pitchFamily="34" charset="-34"/>
                <a:cs typeface="TH SarabunPSK" pitchFamily="34" charset="-34"/>
              </a:rPr>
              <a:t>web browser</a:t>
            </a:r>
          </a:p>
          <a:p>
            <a:pPr>
              <a:buNone/>
            </a:pPr>
            <a:r>
              <a:rPr lang="en-US" sz="2400" dirty="0" smtClean="0">
                <a:latin typeface="TH SarabunPSK" pitchFamily="34" charset="-34"/>
                <a:cs typeface="TH SarabunPSK" pitchFamily="34" charset="-34"/>
              </a:rPr>
              <a:t>9.</a:t>
            </a:r>
            <a:r>
              <a:rPr lang="en-US" sz="2400" dirty="0" smtClean="0">
                <a:latin typeface="TH SarabunPSK" pitchFamily="34" charset="-34"/>
                <a:cs typeface="TH SarabunPSK" pitchFamily="34" charset="-34"/>
              </a:rPr>
              <a:t> Control Java </a:t>
            </a:r>
            <a:r>
              <a:rPr lang="en-US" sz="2400" dirty="0" smtClean="0">
                <a:latin typeface="TH SarabunPSK" pitchFamily="34" charset="-34"/>
                <a:cs typeface="TH SarabunPSK" pitchFamily="34" charset="-34"/>
              </a:rPr>
              <a:t>JVM </a:t>
            </a:r>
            <a:r>
              <a:rPr lang="th-TH" sz="2400" dirty="0" smtClean="0">
                <a:latin typeface="TH SarabunPSK" pitchFamily="34" charset="-34"/>
                <a:cs typeface="TH SarabunPSK" pitchFamily="34" charset="-34"/>
              </a:rPr>
              <a:t>หากไม่ติ๊กถูก</a:t>
            </a:r>
            <a:r>
              <a:rPr lang="en-US" sz="2400" dirty="0" smtClean="0">
                <a:latin typeface="TH SarabunPSK" pitchFamily="34" charset="-34"/>
                <a:cs typeface="TH SarabunPSK" pitchFamily="34" charset="-34"/>
              </a:rPr>
              <a:t> User </a:t>
            </a:r>
            <a:r>
              <a:rPr lang="th-TH" sz="2400" dirty="0" smtClean="0">
                <a:latin typeface="TH SarabunPSK" pitchFamily="34" charset="-34"/>
                <a:cs typeface="TH SarabunPSK" pitchFamily="34" charset="-34"/>
              </a:rPr>
              <a:t>จะไม่สามารถ </a:t>
            </a:r>
            <a:r>
              <a:rPr lang="en-US" sz="2400" dirty="0" smtClean="0">
                <a:latin typeface="TH SarabunPSK" pitchFamily="34" charset="-34"/>
                <a:cs typeface="TH SarabunPSK" pitchFamily="34" charset="-34"/>
              </a:rPr>
              <a:t>run </a:t>
            </a:r>
            <a:r>
              <a:rPr lang="th-TH" sz="2400" dirty="0" smtClean="0">
                <a:latin typeface="TH SarabunPSK" pitchFamily="34" charset="-34"/>
                <a:cs typeface="TH SarabunPSK" pitchFamily="34" charset="-34"/>
              </a:rPr>
              <a:t>หรือ </a:t>
            </a:r>
            <a:r>
              <a:rPr lang="en-US" sz="2400" dirty="0" smtClean="0">
                <a:latin typeface="TH SarabunPSK" pitchFamily="34" charset="-34"/>
                <a:cs typeface="TH SarabunPSK" pitchFamily="34" charset="-34"/>
              </a:rPr>
              <a:t>stop </a:t>
            </a:r>
            <a:r>
              <a:rPr lang="th-TH" sz="2400" dirty="0" smtClean="0">
                <a:latin typeface="TH SarabunPSK" pitchFamily="34" charset="-34"/>
                <a:cs typeface="TH SarabunPSK" pitchFamily="34" charset="-34"/>
              </a:rPr>
              <a:t>โปรแกรม </a:t>
            </a:r>
            <a:r>
              <a:rPr lang="en-US" sz="2400" dirty="0" smtClean="0">
                <a:latin typeface="TH SarabunPSK" pitchFamily="34" charset="-34"/>
                <a:cs typeface="TH SarabunPSK" pitchFamily="34" charset="-34"/>
              </a:rPr>
              <a:t>Java </a:t>
            </a:r>
            <a:r>
              <a:rPr lang="th-TH" sz="2400" dirty="0" smtClean="0">
                <a:latin typeface="TH SarabunPSK" pitchFamily="34" charset="-34"/>
                <a:cs typeface="TH SarabunPSK" pitchFamily="34" charset="-34"/>
              </a:rPr>
              <a:t>ที่ลงไว้ในตัว </a:t>
            </a:r>
            <a:r>
              <a:rPr lang="en-US" sz="2400" dirty="0" err="1" smtClean="0">
                <a:latin typeface="TH SarabunPSK" pitchFamily="34" charset="-34"/>
                <a:cs typeface="TH SarabunPSK" pitchFamily="34" charset="-34"/>
              </a:rPr>
              <a:t>ewon</a:t>
            </a: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ได้</a:t>
            </a:r>
          </a:p>
          <a:p>
            <a:pPr>
              <a:buNone/>
            </a:pPr>
            <a:r>
              <a:rPr lang="th-TH" sz="2400" dirty="0" smtClean="0">
                <a:latin typeface="TH SarabunPSK" pitchFamily="34" charset="-34"/>
                <a:cs typeface="TH SarabunPSK" pitchFamily="34" charset="-34"/>
              </a:rPr>
              <a:t>	        หากตั้งค่าทุกอย่างเสร็จแล้วให้กด </a:t>
            </a:r>
            <a:r>
              <a:rPr lang="en-US" sz="2400" dirty="0" smtClean="0">
                <a:latin typeface="TH SarabunPSK" pitchFamily="34" charset="-34"/>
                <a:cs typeface="TH SarabunPSK" pitchFamily="34" charset="-34"/>
              </a:rPr>
              <a:t>add User </a:t>
            </a:r>
            <a:r>
              <a:rPr lang="th-TH" sz="2400" dirty="0" smtClean="0">
                <a:latin typeface="TH SarabunPSK" pitchFamily="34" charset="-34"/>
                <a:cs typeface="TH SarabunPSK" pitchFamily="34" charset="-34"/>
              </a:rPr>
              <a:t>เพื่อทำการสร้าง </a:t>
            </a:r>
            <a:r>
              <a:rPr lang="en-US" sz="2400" dirty="0" smtClean="0">
                <a:latin typeface="TH SarabunPSK" pitchFamily="34" charset="-34"/>
                <a:cs typeface="TH SarabunPSK" pitchFamily="34" charset="-34"/>
              </a:rPr>
              <a:t>User </a:t>
            </a:r>
            <a:r>
              <a:rPr lang="th-TH" sz="2400" dirty="0" smtClean="0">
                <a:latin typeface="TH SarabunPSK" pitchFamily="34" charset="-34"/>
                <a:cs typeface="TH SarabunPSK" pitchFamily="34" charset="-34"/>
              </a:rPr>
              <a:t>ตามที่เราได้ตั้งค่าไว้</a:t>
            </a:r>
            <a:endParaRPr lang="en-US" sz="2400" dirty="0">
              <a:latin typeface="TH SarabunPSK" pitchFamily="34" charset="-34"/>
              <a:cs typeface="TH SarabunPSK" pitchFamily="34" charset="-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33400"/>
            <a:ext cx="8229600" cy="5592763"/>
          </a:xfrm>
        </p:spPr>
        <p:txBody>
          <a:bodyPr/>
          <a:lstStyle/>
          <a:p>
            <a:pPr>
              <a:buNone/>
            </a:pPr>
            <a:r>
              <a:rPr lang="th-TH" sz="2400" dirty="0" smtClean="0">
                <a:latin typeface="TH SarabunPSK" pitchFamily="34" charset="-34"/>
                <a:cs typeface="TH SarabunPSK" pitchFamily="34" charset="-34"/>
              </a:rPr>
              <a:t>หมายเลข</a:t>
            </a:r>
            <a:r>
              <a:rPr lang="en-US" sz="2400" dirty="0" smtClean="0">
                <a:latin typeface="TH SarabunPSK" pitchFamily="34" charset="-34"/>
                <a:cs typeface="TH SarabunPSK" pitchFamily="34" charset="-34"/>
              </a:rPr>
              <a:t> </a:t>
            </a:r>
            <a:r>
              <a:rPr lang="en-US" sz="2400" dirty="0">
                <a:latin typeface="TH SarabunPSK" pitchFamily="34" charset="-34"/>
                <a:cs typeface="TH SarabunPSK" pitchFamily="34" charset="-34"/>
              </a:rPr>
              <a:t>12 </a:t>
            </a:r>
            <a:r>
              <a:rPr lang="th-TH" sz="2400" dirty="0" smtClean="0">
                <a:latin typeface="TH SarabunPSK" pitchFamily="34" charset="-34"/>
                <a:cs typeface="TH SarabunPSK" pitchFamily="34" charset="-34"/>
              </a:rPr>
              <a:t>แบตเตอรี่</a:t>
            </a:r>
            <a:r>
              <a:rPr lang="th-TH" sz="2400" dirty="0">
                <a:latin typeface="TH SarabunPSK" pitchFamily="34" charset="-34"/>
                <a:cs typeface="TH SarabunPSK" pitchFamily="34" charset="-34"/>
              </a:rPr>
              <a:t>ขนาด </a:t>
            </a:r>
            <a:r>
              <a:rPr lang="en-US" sz="2400" dirty="0">
                <a:latin typeface="TH SarabunPSK" pitchFamily="34" charset="-34"/>
                <a:cs typeface="TH SarabunPSK" pitchFamily="34" charset="-34"/>
              </a:rPr>
              <a:t>12VDC 40Ah </a:t>
            </a:r>
            <a:endParaRPr lang="en-US" sz="2400" dirty="0" smtClean="0">
              <a:latin typeface="TH SarabunPSK" pitchFamily="34" charset="-34"/>
              <a:cs typeface="TH SarabunPSK" pitchFamily="34" charset="-34"/>
            </a:endParaRPr>
          </a:p>
          <a:p>
            <a:pPr>
              <a:buNone/>
            </a:pPr>
            <a:r>
              <a:rPr lang="th-TH" sz="2400" dirty="0" smtClean="0">
                <a:latin typeface="TH SarabunPSK" pitchFamily="34" charset="-34"/>
                <a:cs typeface="TH SarabunPSK" pitchFamily="34" charset="-34"/>
              </a:rPr>
              <a:t>หมายเลข </a:t>
            </a:r>
            <a:r>
              <a:rPr lang="en-US" sz="2400" dirty="0">
                <a:latin typeface="TH SarabunPSK" pitchFamily="34" charset="-34"/>
                <a:cs typeface="TH SarabunPSK" pitchFamily="34" charset="-34"/>
              </a:rPr>
              <a:t>13 </a:t>
            </a:r>
            <a:r>
              <a:rPr lang="th-TH" sz="2400" dirty="0" smtClean="0">
                <a:latin typeface="TH SarabunPSK" pitchFamily="34" charset="-34"/>
                <a:cs typeface="TH SarabunPSK" pitchFamily="34" charset="-34"/>
              </a:rPr>
              <a:t>อุปกรณ์</a:t>
            </a:r>
            <a:r>
              <a:rPr lang="th-TH" sz="2400" dirty="0">
                <a:latin typeface="TH SarabunPSK" pitchFamily="34" charset="-34"/>
                <a:cs typeface="TH SarabunPSK" pitchFamily="34" charset="-34"/>
              </a:rPr>
              <a:t>แสดงผลแบบ </a:t>
            </a:r>
            <a:r>
              <a:rPr lang="en-US" sz="2400" dirty="0">
                <a:latin typeface="TH SarabunPSK" pitchFamily="34" charset="-34"/>
                <a:cs typeface="TH SarabunPSK" pitchFamily="34" charset="-34"/>
              </a:rPr>
              <a:t>HMI </a:t>
            </a:r>
            <a:r>
              <a:rPr lang="th-TH" sz="2400" dirty="0" smtClean="0">
                <a:latin typeface="TH SarabunPSK" pitchFamily="34" charset="-34"/>
                <a:cs typeface="TH SarabunPSK" pitchFamily="34" charset="-34"/>
              </a:rPr>
              <a:t>ขนาด </a:t>
            </a:r>
            <a:r>
              <a:rPr lang="en-US" sz="2400" dirty="0" smtClean="0">
                <a:latin typeface="TH SarabunPSK" pitchFamily="34" charset="-34"/>
                <a:cs typeface="TH SarabunPSK" pitchFamily="34" charset="-34"/>
              </a:rPr>
              <a:t>5 </a:t>
            </a:r>
            <a:r>
              <a:rPr lang="th-TH" sz="2400" dirty="0" smtClean="0">
                <a:latin typeface="TH SarabunPSK" pitchFamily="34" charset="-34"/>
                <a:cs typeface="TH SarabunPSK" pitchFamily="34" charset="-34"/>
              </a:rPr>
              <a:t>นิ้ว</a:t>
            </a:r>
            <a:endParaRPr lang="en-US" sz="2400" dirty="0" smtClean="0">
              <a:latin typeface="TH SarabunPSK" pitchFamily="34" charset="-34"/>
              <a:cs typeface="TH SarabunPSK" pitchFamily="34" charset="-34"/>
            </a:endParaRPr>
          </a:p>
          <a:p>
            <a:pPr>
              <a:buNone/>
            </a:pPr>
            <a:r>
              <a:rPr lang="th-TH" sz="2400" dirty="0">
                <a:latin typeface="TH SarabunPSK" pitchFamily="34" charset="-34"/>
                <a:cs typeface="TH SarabunPSK" pitchFamily="34" charset="-34"/>
              </a:rPr>
              <a:t>หมายเลข </a:t>
            </a:r>
            <a:r>
              <a:rPr lang="en-US" sz="2400" dirty="0">
                <a:latin typeface="TH SarabunPSK" pitchFamily="34" charset="-34"/>
                <a:cs typeface="TH SarabunPSK" pitchFamily="34" charset="-34"/>
              </a:rPr>
              <a:t>14 </a:t>
            </a:r>
            <a:r>
              <a:rPr lang="th-TH" sz="2400" dirty="0" smtClean="0">
                <a:latin typeface="TH SarabunPSK" pitchFamily="34" charset="-34"/>
                <a:cs typeface="TH SarabunPSK" pitchFamily="34" charset="-34"/>
              </a:rPr>
              <a:t>กล้อง </a:t>
            </a:r>
            <a:endParaRPr lang="en-US" sz="2400" dirty="0" smtClean="0">
              <a:latin typeface="TH SarabunPSK" pitchFamily="34" charset="-34"/>
              <a:cs typeface="TH SarabunPSK" pitchFamily="34" charset="-34"/>
            </a:endParaRPr>
          </a:p>
          <a:p>
            <a:pPr>
              <a:buNone/>
            </a:pPr>
            <a:r>
              <a:rPr lang="th-TH" sz="2400" dirty="0">
                <a:latin typeface="TH SarabunPSK" pitchFamily="34" charset="-34"/>
                <a:cs typeface="TH SarabunPSK" pitchFamily="34" charset="-34"/>
              </a:rPr>
              <a:t>หมายเลข </a:t>
            </a:r>
            <a:r>
              <a:rPr lang="en-US" sz="2400" dirty="0">
                <a:latin typeface="TH SarabunPSK" pitchFamily="34" charset="-34"/>
                <a:cs typeface="TH SarabunPSK" pitchFamily="34" charset="-34"/>
              </a:rPr>
              <a:t>15 </a:t>
            </a:r>
            <a:r>
              <a:rPr lang="th-TH" sz="2400" dirty="0" smtClean="0">
                <a:latin typeface="TH SarabunPSK" pitchFamily="34" charset="-34"/>
                <a:cs typeface="TH SarabunPSK" pitchFamily="34" charset="-34"/>
              </a:rPr>
              <a:t>สวิตซ์</a:t>
            </a:r>
            <a:r>
              <a:rPr lang="th-TH" sz="2400" dirty="0">
                <a:latin typeface="TH SarabunPSK" pitchFamily="34" charset="-34"/>
                <a:cs typeface="TH SarabunPSK" pitchFamily="34" charset="-34"/>
              </a:rPr>
              <a:t>ตรวจจับการเปิดหรือปิดประตูตู้ควบคุม</a:t>
            </a:r>
            <a:endParaRPr lang="en-US" sz="2400" dirty="0">
              <a:latin typeface="TH SarabunPSK" pitchFamily="34" charset="-34"/>
              <a:cs typeface="TH SarabunPSK" pitchFamily="34" charset="-34"/>
            </a:endParaRP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038"/>
            <a:ext cx="8229600" cy="808038"/>
          </a:xfrm>
        </p:spPr>
        <p:txBody>
          <a:bodyPr>
            <a:normAutofit/>
          </a:bodyPr>
          <a:lstStyle/>
          <a:p>
            <a:r>
              <a:rPr lang="th-TH" sz="3200" b="1" dirty="0" smtClean="0">
                <a:latin typeface="TH SarabunPSK" pitchFamily="34" charset="-34"/>
                <a:cs typeface="TH SarabunPSK" pitchFamily="34" charset="-34"/>
              </a:rPr>
              <a:t>รายละเอียดคุณลักษณะของอุปกรณ์</a:t>
            </a:r>
            <a:endParaRPr lang="en-US" sz="3200" b="1" dirty="0">
              <a:latin typeface="TH SarabunPSK" pitchFamily="34" charset="-34"/>
              <a:cs typeface="TH SarabunPSK" pitchFamily="34" charset="-34"/>
            </a:endParaRPr>
          </a:p>
        </p:txBody>
      </p:sp>
      <p:pic>
        <p:nvPicPr>
          <p:cNvPr id="4" name="Picture 3"/>
          <p:cNvPicPr/>
          <p:nvPr/>
        </p:nvPicPr>
        <p:blipFill>
          <a:blip r:embed="rId2"/>
          <a:srcRect/>
          <a:stretch>
            <a:fillRect/>
          </a:stretch>
        </p:blipFill>
        <p:spPr bwMode="auto">
          <a:xfrm>
            <a:off x="2971800" y="1600200"/>
            <a:ext cx="3238500" cy="2085975"/>
          </a:xfrm>
          <a:prstGeom prst="rect">
            <a:avLst/>
          </a:prstGeom>
          <a:noFill/>
          <a:ln w="9525">
            <a:noFill/>
            <a:miter lim="800000"/>
            <a:headEnd/>
            <a:tailEnd/>
          </a:ln>
        </p:spPr>
      </p:pic>
      <p:sp>
        <p:nvSpPr>
          <p:cNvPr id="5" name="Rectangle 4"/>
          <p:cNvSpPr/>
          <p:nvPr/>
        </p:nvSpPr>
        <p:spPr>
          <a:xfrm>
            <a:off x="533400" y="762000"/>
            <a:ext cx="4572000" cy="830997"/>
          </a:xfrm>
          <a:prstGeom prst="rect">
            <a:avLst/>
          </a:prstGeom>
        </p:spPr>
        <p:txBody>
          <a:bodyPr>
            <a:spAutoFit/>
          </a:bodyPr>
          <a:lstStyle/>
          <a:p>
            <a:r>
              <a:rPr lang="en-US" sz="2400" b="1" dirty="0" smtClean="0">
                <a:latin typeface="TH SarabunPSK" pitchFamily="34" charset="-34"/>
                <a:cs typeface="TH SarabunPSK" pitchFamily="34" charset="-34"/>
              </a:rPr>
              <a:t>1.</a:t>
            </a:r>
            <a:r>
              <a:rPr lang="th-TH" sz="2400" b="1" dirty="0" smtClean="0">
                <a:latin typeface="TH SarabunPSK" pitchFamily="34" charset="-34"/>
                <a:cs typeface="TH SarabunPSK" pitchFamily="34" charset="-34"/>
              </a:rPr>
              <a:t>อุปกรณ์รวบรวมข้อมูลปลายทางพร้อมโมเด็ม</a:t>
            </a:r>
            <a:r>
              <a:rPr lang="en-US" sz="2400" b="1" dirty="0" smtClean="0">
                <a:latin typeface="TH SarabunPSK" pitchFamily="34" charset="-34"/>
                <a:cs typeface="TH SarabunPSK" pitchFamily="34" charset="-34"/>
              </a:rPr>
              <a:t/>
            </a:r>
            <a:br>
              <a:rPr lang="en-US" sz="2400" b="1" dirty="0" smtClean="0">
                <a:latin typeface="TH SarabunPSK" pitchFamily="34" charset="-34"/>
                <a:cs typeface="TH SarabunPSK" pitchFamily="34" charset="-34"/>
              </a:rPr>
            </a:br>
            <a:r>
              <a:rPr lang="en-US" sz="2400" b="1" dirty="0" smtClean="0">
                <a:latin typeface="TH SarabunPSK" pitchFamily="34" charset="-34"/>
                <a:cs typeface="TH SarabunPSK" pitchFamily="34" charset="-34"/>
              </a:rPr>
              <a:t> </a:t>
            </a:r>
            <a:r>
              <a:rPr lang="th-TH" sz="2400" b="1" dirty="0" smtClean="0">
                <a:latin typeface="TH SarabunPSK" pitchFamily="34" charset="-34"/>
                <a:cs typeface="TH SarabunPSK" pitchFamily="34" charset="-34"/>
              </a:rPr>
              <a:t>ยี่ห้อ </a:t>
            </a:r>
            <a:r>
              <a:rPr lang="en-US" sz="2400" b="1" dirty="0" err="1" smtClean="0">
                <a:latin typeface="TH SarabunPSK" pitchFamily="34" charset="-34"/>
                <a:cs typeface="TH SarabunPSK" pitchFamily="34" charset="-34"/>
              </a:rPr>
              <a:t>eWON</a:t>
            </a:r>
            <a:r>
              <a:rPr lang="en-US" sz="2400" b="1" dirty="0" smtClean="0">
                <a:latin typeface="TH SarabunPSK" pitchFamily="34" charset="-34"/>
                <a:cs typeface="TH SarabunPSK" pitchFamily="34" charset="-34"/>
              </a:rPr>
              <a:t> </a:t>
            </a:r>
            <a:r>
              <a:rPr lang="th-TH" sz="2400" b="1" dirty="0" smtClean="0">
                <a:latin typeface="TH SarabunPSK" pitchFamily="34" charset="-34"/>
                <a:cs typeface="TH SarabunPSK" pitchFamily="34" charset="-34"/>
              </a:rPr>
              <a:t>รุ่น </a:t>
            </a:r>
            <a:r>
              <a:rPr lang="en-US" sz="2400" b="1" dirty="0" smtClean="0">
                <a:latin typeface="TH SarabunPSK" pitchFamily="34" charset="-34"/>
                <a:cs typeface="TH SarabunPSK" pitchFamily="34" charset="-34"/>
              </a:rPr>
              <a:t>Flexy201 </a:t>
            </a:r>
            <a:endParaRPr lang="en-US" sz="2400" b="1" dirty="0">
              <a:latin typeface="TH SarabunPSK" pitchFamily="34" charset="-34"/>
              <a:cs typeface="TH SarabunPSK" pitchFamily="34" charset="-34"/>
            </a:endParaRPr>
          </a:p>
        </p:txBody>
      </p:sp>
      <p:sp>
        <p:nvSpPr>
          <p:cNvPr id="6" name="Rectangle 5"/>
          <p:cNvSpPr/>
          <p:nvPr/>
        </p:nvSpPr>
        <p:spPr>
          <a:xfrm>
            <a:off x="609600" y="4039612"/>
            <a:ext cx="8077200" cy="3046988"/>
          </a:xfrm>
          <a:prstGeom prst="rect">
            <a:avLst/>
          </a:prstGeom>
        </p:spPr>
        <p:txBody>
          <a:bodyPr wrap="square">
            <a:spAutoFit/>
          </a:bodyPr>
          <a:lstStyle/>
          <a:p>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เป็น </a:t>
            </a:r>
            <a:r>
              <a:rPr lang="en-US" sz="2400" dirty="0" smtClean="0">
                <a:latin typeface="TH SarabunPSK" pitchFamily="34" charset="-34"/>
                <a:cs typeface="TH SarabunPSK" pitchFamily="34" charset="-34"/>
              </a:rPr>
              <a:t>industrial router </a:t>
            </a:r>
            <a:endParaRPr lang="th-TH" sz="2400" dirty="0" smtClean="0">
              <a:latin typeface="TH SarabunPSK" pitchFamily="34" charset="-34"/>
              <a:cs typeface="TH SarabunPSK" pitchFamily="34" charset="-34"/>
            </a:endParaRPr>
          </a:p>
          <a:p>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มีช่องเชื่อมต่อ</a:t>
            </a:r>
            <a:r>
              <a:rPr lang="en-US" sz="2400" dirty="0" smtClean="0">
                <a:latin typeface="TH SarabunPSK" pitchFamily="34" charset="-34"/>
                <a:cs typeface="TH SarabunPSK" pitchFamily="34" charset="-34"/>
              </a:rPr>
              <a:t> Ethernet</a:t>
            </a:r>
            <a:r>
              <a:rPr lang="th-TH" sz="2400" dirty="0" smtClean="0">
                <a:latin typeface="TH SarabunPSK" pitchFamily="34" charset="-34"/>
                <a:cs typeface="TH SarabunPSK" pitchFamily="34" charset="-34"/>
              </a:rPr>
              <a:t> </a:t>
            </a:r>
            <a:r>
              <a:rPr lang="en-US" sz="2400" dirty="0" smtClean="0">
                <a:latin typeface="TH SarabunPSK" pitchFamily="34" charset="-34"/>
                <a:cs typeface="TH SarabunPSK" pitchFamily="34" charset="-34"/>
              </a:rPr>
              <a:t>10/100 </a:t>
            </a:r>
            <a:r>
              <a:rPr lang="th-TH" sz="2400" dirty="0" smtClean="0">
                <a:latin typeface="TH SarabunPSK" pitchFamily="34" charset="-34"/>
                <a:cs typeface="TH SarabunPSK" pitchFamily="34" charset="-34"/>
              </a:rPr>
              <a:t>จำนวน </a:t>
            </a:r>
            <a:r>
              <a:rPr lang="en-US" sz="2400" dirty="0" smtClean="0">
                <a:latin typeface="TH SarabunPSK" pitchFamily="34" charset="-34"/>
                <a:cs typeface="TH SarabunPSK" pitchFamily="34" charset="-34"/>
              </a:rPr>
              <a:t>4 </a:t>
            </a:r>
            <a:r>
              <a:rPr lang="th-TH" sz="2400" dirty="0" smtClean="0">
                <a:latin typeface="TH SarabunPSK" pitchFamily="34" charset="-34"/>
                <a:cs typeface="TH SarabunPSK" pitchFamily="34" charset="-34"/>
              </a:rPr>
              <a:t>ช่อง</a:t>
            </a:r>
          </a:p>
          <a:p>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รองรับการบันทึกข้อมูลถึง </a:t>
            </a:r>
            <a:r>
              <a:rPr lang="en-US" sz="2400" dirty="0" smtClean="0">
                <a:latin typeface="TH SarabunPSK" pitchFamily="34" charset="-34"/>
                <a:cs typeface="TH SarabunPSK" pitchFamily="34" charset="-34"/>
              </a:rPr>
              <a:t>1,000,000 record</a:t>
            </a:r>
          </a:p>
          <a:p>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สามารถทำงานโดยใช้ไฟเลี้ยง </a:t>
            </a:r>
            <a:r>
              <a:rPr lang="en-US" sz="2400" dirty="0" smtClean="0">
                <a:latin typeface="TH SarabunPSK" pitchFamily="34" charset="-34"/>
                <a:cs typeface="TH SarabunPSK" pitchFamily="34" charset="-34"/>
              </a:rPr>
              <a:t>12 – 24 </a:t>
            </a:r>
            <a:r>
              <a:rPr lang="en-US" sz="2400" dirty="0" err="1" smtClean="0">
                <a:latin typeface="TH SarabunPSK" pitchFamily="34" charset="-34"/>
                <a:cs typeface="TH SarabunPSK" pitchFamily="34" charset="-34"/>
              </a:rPr>
              <a:t>Vdc</a:t>
            </a:r>
            <a:endParaRPr lang="en-US" sz="2400" dirty="0" smtClean="0">
              <a:latin typeface="TH SarabunPSK" pitchFamily="34" charset="-34"/>
              <a:cs typeface="TH SarabunPSK" pitchFamily="34" charset="-34"/>
            </a:endParaRPr>
          </a:p>
          <a:p>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รองรับการทำงานที่อุณหภูมิ </a:t>
            </a:r>
            <a:r>
              <a:rPr lang="en-US" sz="2400" dirty="0" smtClean="0">
                <a:latin typeface="TH SarabunPSK" pitchFamily="34" charset="-34"/>
                <a:cs typeface="TH SarabunPSK" pitchFamily="34" charset="-34"/>
              </a:rPr>
              <a:t>-25 -70 </a:t>
            </a:r>
            <a:r>
              <a:rPr lang="th-TH" sz="2400" dirty="0" smtClean="0">
                <a:latin typeface="TH SarabunPSK" pitchFamily="34" charset="-34"/>
                <a:cs typeface="TH SarabunPSK" pitchFamily="34" charset="-34"/>
              </a:rPr>
              <a:t>องศาเซลเซียส</a:t>
            </a:r>
          </a:p>
          <a:p>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รองรับการใส่ </a:t>
            </a:r>
            <a:r>
              <a:rPr lang="en-US" sz="2400" dirty="0" smtClean="0">
                <a:latin typeface="TH SarabunPSK" pitchFamily="34" charset="-34"/>
                <a:cs typeface="TH SarabunPSK" pitchFamily="34" charset="-34"/>
              </a:rPr>
              <a:t>extension card </a:t>
            </a:r>
            <a:r>
              <a:rPr lang="th-TH" sz="2400" dirty="0" smtClean="0">
                <a:latin typeface="TH SarabunPSK" pitchFamily="34" charset="-34"/>
                <a:cs typeface="TH SarabunPSK" pitchFamily="34" charset="-34"/>
              </a:rPr>
              <a:t>ได้สูงสุดถึง  </a:t>
            </a:r>
            <a:r>
              <a:rPr lang="en-US" sz="2400" dirty="0" smtClean="0">
                <a:latin typeface="TH SarabunPSK" pitchFamily="34" charset="-34"/>
                <a:cs typeface="TH SarabunPSK" pitchFamily="34" charset="-34"/>
              </a:rPr>
              <a:t>4 card (</a:t>
            </a:r>
            <a:r>
              <a:rPr lang="th-TH" sz="2400" dirty="0" smtClean="0">
                <a:latin typeface="TH SarabunPSK" pitchFamily="34" charset="-34"/>
                <a:cs typeface="TH SarabunPSK" pitchFamily="34" charset="-34"/>
              </a:rPr>
              <a:t>จะใส่ได้มากแค่ไหนขึ้นอยู่กับชนิดของ </a:t>
            </a:r>
            <a:r>
              <a:rPr lang="en-US" sz="2400" dirty="0" smtClean="0">
                <a:latin typeface="TH SarabunPSK" pitchFamily="34" charset="-34"/>
                <a:cs typeface="TH SarabunPSK" pitchFamily="34" charset="-34"/>
              </a:rPr>
              <a:t>card </a:t>
            </a:r>
            <a:r>
              <a:rPr lang="th-TH" sz="2400" dirty="0" smtClean="0">
                <a:latin typeface="TH SarabunPSK" pitchFamily="34" charset="-34"/>
                <a:cs typeface="TH SarabunPSK" pitchFamily="34" charset="-34"/>
              </a:rPr>
              <a:t>ที่นำมาใส่</a:t>
            </a:r>
            <a:r>
              <a:rPr lang="en-US" sz="2400" dirty="0" smtClean="0">
                <a:latin typeface="TH SarabunPSK" pitchFamily="34" charset="-34"/>
                <a:cs typeface="TH SarabunPSK" pitchFamily="34" charset="-34"/>
              </a:rPr>
              <a:t>)</a:t>
            </a:r>
          </a:p>
          <a:p>
            <a:pPr>
              <a:buFontTx/>
              <a:buChar char="-"/>
            </a:pPr>
            <a:endParaRPr lang="en-US" sz="2400" b="1" dirty="0">
              <a:latin typeface="TH SarabunPSK" pitchFamily="34" charset="-34"/>
              <a:cs typeface="TH SarabunPSK" pitchFamily="34" charset="-3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2057400" y="0"/>
            <a:ext cx="5257800" cy="1261884"/>
          </a:xfrm>
          <a:prstGeom prst="rect">
            <a:avLst/>
          </a:prstGeom>
          <a:noFill/>
          <a:ln w="9525">
            <a:noFill/>
            <a:miter lim="800000"/>
            <a:headEnd/>
            <a:tailEnd/>
          </a:ln>
        </p:spPr>
        <p:txBody>
          <a:bodyPr wrap="square">
            <a:spAutoFit/>
          </a:bodyPr>
          <a:lstStyle/>
          <a:p>
            <a:pPr algn="ctr"/>
            <a:r>
              <a:rPr lang="en-US" sz="2400" b="1" dirty="0">
                <a:latin typeface="TH SarabunPSK" pitchFamily="34" charset="-34"/>
                <a:cs typeface="TH SarabunPSK" pitchFamily="34" charset="-34"/>
              </a:rPr>
              <a:t>Extension card: FLA 3301</a:t>
            </a:r>
            <a:r>
              <a:rPr lang="en-US" sz="4000" b="1" dirty="0">
                <a:latin typeface="TH SarabunPSK" pitchFamily="34" charset="-34"/>
                <a:cs typeface="TH SarabunPSK" pitchFamily="34" charset="-34"/>
              </a:rPr>
              <a:t> </a:t>
            </a:r>
            <a:endParaRPr lang="en-US" sz="4000" dirty="0">
              <a:latin typeface="TH SarabunPSK" pitchFamily="34" charset="-34"/>
              <a:cs typeface="TH SarabunPSK" pitchFamily="34" charset="-34"/>
            </a:endParaRPr>
          </a:p>
          <a:p>
            <a:pPr algn="ctr"/>
            <a:endParaRPr lang="en-US" dirty="0">
              <a:latin typeface="TH SarabunPSK" pitchFamily="34" charset="-34"/>
              <a:cs typeface="TH SarabunPSK" pitchFamily="34" charset="-34"/>
            </a:endParaRPr>
          </a:p>
          <a:p>
            <a:pPr algn="ctr"/>
            <a:endParaRPr lang="th-TH" dirty="0">
              <a:latin typeface="TH SarabunPSK" pitchFamily="34" charset="-34"/>
              <a:cs typeface="TH SarabunPSK" pitchFamily="34" charset="-34"/>
            </a:endParaRPr>
          </a:p>
        </p:txBody>
      </p:sp>
      <p:pic>
        <p:nvPicPr>
          <p:cNvPr id="6" name="Picture 11"/>
          <p:cNvPicPr>
            <a:picLocks noChangeAspect="1" noChangeArrowheads="1"/>
          </p:cNvPicPr>
          <p:nvPr/>
        </p:nvPicPr>
        <p:blipFill>
          <a:blip r:embed="rId2"/>
          <a:srcRect/>
          <a:stretch>
            <a:fillRect/>
          </a:stretch>
        </p:blipFill>
        <p:spPr bwMode="auto">
          <a:xfrm>
            <a:off x="3962400" y="914400"/>
            <a:ext cx="1433513" cy="2363788"/>
          </a:xfrm>
          <a:prstGeom prst="rect">
            <a:avLst/>
          </a:prstGeom>
          <a:noFill/>
          <a:ln w="9525">
            <a:noFill/>
            <a:miter lim="800000"/>
            <a:headEnd/>
            <a:tailEnd/>
          </a:ln>
        </p:spPr>
      </p:pic>
      <p:sp>
        <p:nvSpPr>
          <p:cNvPr id="7" name="Rectangle 6"/>
          <p:cNvSpPr/>
          <p:nvPr/>
        </p:nvSpPr>
        <p:spPr>
          <a:xfrm>
            <a:off x="609600" y="3905071"/>
            <a:ext cx="8077200" cy="1200329"/>
          </a:xfrm>
          <a:prstGeom prst="rect">
            <a:avLst/>
          </a:prstGeom>
        </p:spPr>
        <p:txBody>
          <a:bodyPr wrap="square">
            <a:spAutoFit/>
          </a:bodyPr>
          <a:lstStyle/>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มีช่องเชื่อมต่อแบบ </a:t>
            </a:r>
            <a:r>
              <a:rPr lang="en-US" sz="2400" dirty="0" smtClean="0">
                <a:latin typeface="TH SarabunPSK" pitchFamily="34" charset="-34"/>
                <a:cs typeface="TH SarabunPSK" pitchFamily="34" charset="-34"/>
              </a:rPr>
              <a:t>serial 2 </a:t>
            </a:r>
            <a:r>
              <a:rPr lang="th-TH" sz="2400" dirty="0" smtClean="0">
                <a:latin typeface="TH SarabunPSK" pitchFamily="34" charset="-34"/>
                <a:cs typeface="TH SarabunPSK" pitchFamily="34" charset="-34"/>
              </a:rPr>
              <a:t>ช่อง คือ </a:t>
            </a:r>
            <a:r>
              <a:rPr lang="en-US" sz="2400" dirty="0" smtClean="0">
                <a:latin typeface="TH SarabunPSK" pitchFamily="34" charset="-34"/>
                <a:cs typeface="TH SarabunPSK" pitchFamily="34" charset="-34"/>
              </a:rPr>
              <a:t>S1</a:t>
            </a:r>
            <a:r>
              <a:rPr lang="th-TH" sz="2400" dirty="0" smtClean="0">
                <a:latin typeface="TH SarabunPSK" pitchFamily="34" charset="-34"/>
                <a:cs typeface="TH SarabunPSK" pitchFamily="34" charset="-34"/>
              </a:rPr>
              <a:t> กับ </a:t>
            </a:r>
            <a:r>
              <a:rPr lang="en-US" sz="2400" dirty="0" smtClean="0">
                <a:latin typeface="TH SarabunPSK" pitchFamily="34" charset="-34"/>
                <a:cs typeface="TH SarabunPSK" pitchFamily="34" charset="-34"/>
              </a:rPr>
              <a:t>S2</a:t>
            </a:r>
          </a:p>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ช่องเชื่อมต่อ </a:t>
            </a:r>
            <a:r>
              <a:rPr lang="en-US" sz="2400" dirty="0" smtClean="0">
                <a:latin typeface="TH SarabunPSK" pitchFamily="34" charset="-34"/>
                <a:cs typeface="TH SarabunPSK" pitchFamily="34" charset="-34"/>
              </a:rPr>
              <a:t>S1 </a:t>
            </a:r>
            <a:r>
              <a:rPr lang="th-TH" sz="2400" dirty="0" smtClean="0">
                <a:latin typeface="TH SarabunPSK" pitchFamily="34" charset="-34"/>
                <a:cs typeface="TH SarabunPSK" pitchFamily="34" charset="-34"/>
              </a:rPr>
              <a:t>สามารถปรับได้ว่าต้องการใช้งานเป็น </a:t>
            </a:r>
            <a:r>
              <a:rPr lang="en-US" sz="2400" dirty="0" smtClean="0">
                <a:latin typeface="TH SarabunPSK" pitchFamily="34" charset="-34"/>
                <a:cs typeface="TH SarabunPSK" pitchFamily="34" charset="-34"/>
              </a:rPr>
              <a:t>RS232,RS485,RS422</a:t>
            </a:r>
          </a:p>
          <a:p>
            <a:pPr>
              <a:buFontTx/>
              <a:buChar char="-"/>
            </a:pPr>
            <a:r>
              <a:rPr lang="en-US" sz="2400" b="1"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ช่องเชื่อมต่อ </a:t>
            </a:r>
            <a:r>
              <a:rPr lang="en-US" sz="2400" dirty="0" smtClean="0">
                <a:latin typeface="TH SarabunPSK" pitchFamily="34" charset="-34"/>
                <a:cs typeface="TH SarabunPSK" pitchFamily="34" charset="-34"/>
              </a:rPr>
              <a:t>S2 </a:t>
            </a:r>
            <a:r>
              <a:rPr lang="th-TH" sz="2400" dirty="0" smtClean="0">
                <a:latin typeface="TH SarabunPSK" pitchFamily="34" charset="-34"/>
                <a:cs typeface="TH SarabunPSK" pitchFamily="34" charset="-34"/>
              </a:rPr>
              <a:t>เป็น </a:t>
            </a:r>
            <a:r>
              <a:rPr lang="en-US" sz="2400" dirty="0" smtClean="0">
                <a:latin typeface="TH SarabunPSK" pitchFamily="34" charset="-34"/>
                <a:cs typeface="TH SarabunPSK" pitchFamily="34" charset="-34"/>
              </a:rPr>
              <a:t>RS232</a:t>
            </a:r>
            <a:endParaRPr lang="en-US" sz="2400" b="1" dirty="0">
              <a:latin typeface="TH SarabunPSK" pitchFamily="34" charset="-34"/>
              <a:cs typeface="TH SarabunPSK" pitchFamily="34" charset="-3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147935"/>
            <a:ext cx="2630849" cy="461665"/>
          </a:xfrm>
          <a:prstGeom prst="rect">
            <a:avLst/>
          </a:prstGeom>
        </p:spPr>
        <p:txBody>
          <a:bodyPr wrap="none">
            <a:spAutoFit/>
          </a:bodyPr>
          <a:lstStyle/>
          <a:p>
            <a:pPr algn="ctr"/>
            <a:r>
              <a:rPr lang="en-US" sz="2400" b="1" dirty="0" smtClean="0">
                <a:latin typeface="TH SarabunPSK" pitchFamily="34" charset="-34"/>
                <a:cs typeface="TH SarabunPSK" pitchFamily="34" charset="-34"/>
              </a:rPr>
              <a:t>Extension card: FLB 3202</a:t>
            </a:r>
            <a:endParaRPr lang="en-US" sz="2400" dirty="0">
              <a:latin typeface="TH SarabunPSK" pitchFamily="34" charset="-34"/>
              <a:cs typeface="TH SarabunPSK" pitchFamily="34" charset="-34"/>
            </a:endParaRPr>
          </a:p>
        </p:txBody>
      </p:sp>
      <p:pic>
        <p:nvPicPr>
          <p:cNvPr id="5" name="Picture 11"/>
          <p:cNvPicPr>
            <a:picLocks noChangeAspect="1" noChangeArrowheads="1"/>
          </p:cNvPicPr>
          <p:nvPr/>
        </p:nvPicPr>
        <p:blipFill>
          <a:blip r:embed="rId2"/>
          <a:srcRect/>
          <a:stretch>
            <a:fillRect/>
          </a:stretch>
        </p:blipFill>
        <p:spPr bwMode="auto">
          <a:xfrm>
            <a:off x="3886200" y="762000"/>
            <a:ext cx="1400175" cy="2819400"/>
          </a:xfrm>
          <a:prstGeom prst="rect">
            <a:avLst/>
          </a:prstGeom>
          <a:noFill/>
          <a:ln w="9525">
            <a:noFill/>
            <a:miter lim="800000"/>
            <a:headEnd/>
            <a:tailEnd/>
          </a:ln>
        </p:spPr>
      </p:pic>
      <p:sp>
        <p:nvSpPr>
          <p:cNvPr id="6" name="Rectangle 5"/>
          <p:cNvSpPr/>
          <p:nvPr/>
        </p:nvSpPr>
        <p:spPr>
          <a:xfrm>
            <a:off x="609600" y="4438471"/>
            <a:ext cx="8077200" cy="1200329"/>
          </a:xfrm>
          <a:prstGeom prst="rect">
            <a:avLst/>
          </a:prstGeom>
        </p:spPr>
        <p:txBody>
          <a:bodyPr wrap="square">
            <a:spAutoFit/>
          </a:bodyPr>
          <a:lstStyle/>
          <a:p>
            <a:pPr>
              <a:buFontTx/>
              <a:buChar char="-"/>
            </a:pPr>
            <a:r>
              <a:rPr lang="en-US" sz="2400"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รองรับการทำงานในย่าน</a:t>
            </a:r>
          </a:p>
          <a:p>
            <a:r>
              <a:rPr lang="th-TH" sz="2400" b="1" dirty="0" smtClean="0">
                <a:latin typeface="TH SarabunPSK" pitchFamily="34" charset="-34"/>
                <a:cs typeface="TH SarabunPSK" pitchFamily="34" charset="-34"/>
              </a:rPr>
              <a:t>      </a:t>
            </a:r>
            <a:r>
              <a:rPr lang="th-TH" sz="2400" dirty="0" smtClean="0">
                <a:latin typeface="TH SarabunPSK" pitchFamily="34" charset="-34"/>
                <a:cs typeface="TH SarabunPSK" pitchFamily="34" charset="-34"/>
              </a:rPr>
              <a:t> </a:t>
            </a:r>
            <a:r>
              <a:rPr lang="en-US" sz="2400" dirty="0" smtClean="0">
                <a:latin typeface="TH SarabunPSK" pitchFamily="34" charset="-34"/>
                <a:cs typeface="TH SarabunPSK" pitchFamily="34" charset="-34"/>
              </a:rPr>
              <a:t>GSM/GPRS/EDGE  850,900.1800.1900 MHz</a:t>
            </a:r>
          </a:p>
          <a:p>
            <a:r>
              <a:rPr lang="en-US" sz="2400" dirty="0">
                <a:latin typeface="TH SarabunPSK" pitchFamily="34" charset="-34"/>
                <a:cs typeface="TH SarabunPSK" pitchFamily="34" charset="-34"/>
              </a:rPr>
              <a:t> </a:t>
            </a:r>
            <a:r>
              <a:rPr lang="en-US" sz="2400" dirty="0" smtClean="0">
                <a:latin typeface="TH SarabunPSK" pitchFamily="34" charset="-34"/>
                <a:cs typeface="TH SarabunPSK" pitchFamily="34" charset="-34"/>
              </a:rPr>
              <a:t>      UMT/HSUPA 800,850,900,1700,1900,2100 MHz</a:t>
            </a:r>
            <a:r>
              <a:rPr lang="th-TH" sz="2400" dirty="0" smtClean="0">
                <a:latin typeface="TH SarabunPSK" pitchFamily="34" charset="-34"/>
                <a:cs typeface="TH SarabunPSK" pitchFamily="34" charset="-34"/>
              </a:rPr>
              <a:t>   </a:t>
            </a:r>
            <a:endParaRPr lang="en-US" sz="2400" dirty="0">
              <a:latin typeface="TH SarabunPSK" pitchFamily="34" charset="-34"/>
              <a:cs typeface="TH SarabunPSK" pitchFamily="34" charset="-34"/>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2726</TotalTime>
  <Words>3398</Words>
  <Application>Microsoft Office PowerPoint</Application>
  <PresentationFormat>On-screen Show (4:3)</PresentationFormat>
  <Paragraphs>399</Paragraphs>
  <Slides>59</Slides>
  <Notes>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59</vt:i4>
      </vt:variant>
    </vt:vector>
  </HeadingPairs>
  <TitlesOfParts>
    <vt:vector size="60" baseType="lpstr">
      <vt:lpstr>Office Theme</vt:lpstr>
      <vt:lpstr>อบรมการใช้งานสถานีสนาม สำหรับผู้ดูแลระบบ โครงการพัฒนาระบบสารสนเทศเพื่อติดตามเฝ้าระวังสถานการณ์น้ำบาดาล ระยะที่ 1 </vt:lpstr>
      <vt:lpstr>1. การเชื่อมต่อภายในสถานีสนาม </vt:lpstr>
      <vt:lpstr>Slide 3</vt:lpstr>
      <vt:lpstr>Slide 4</vt:lpstr>
      <vt:lpstr>อุปกรณ์ภายในตู้ควบคุมชั้นนอก</vt:lpstr>
      <vt:lpstr>Slide 6</vt:lpstr>
      <vt:lpstr>รายละเอียดคุณลักษณะของอุปกรณ์</vt:lpstr>
      <vt:lpstr>Slide 8</vt:lpstr>
      <vt:lpstr>Slide 9</vt:lpstr>
      <vt:lpstr>Slide 10</vt:lpstr>
      <vt:lpstr>2.อุปกรณ์วัดระดับน้ำแบบลูกลอย ยี่ห้อ OTT รุ่นThalimedes</vt:lpstr>
      <vt:lpstr>3.อุปกรณ์วัดระดับน้ำแบบแรงดัน ยี่ห้อ In-situ รุ่น level TROLL 400</vt:lpstr>
      <vt:lpstr>4. จอแสดงผล ยี่ห้อ Omron รุ่น NB5Q-TW01B</vt:lpstr>
      <vt:lpstr>5. อุปกรณ์ป้องกันไฟกระชากทางไฟฟ้ากระแสตรง  ยี่ห้อ Stabil รุ่น 3TC1DCE9</vt:lpstr>
      <vt:lpstr>Slide 15</vt:lpstr>
      <vt:lpstr>1.การเชื่อมต่อกับ eWON รุ่น Flexy201 สามารถทำได้ 2 ทาง 1.1.เชื่อมต่อโดยตรงกับ eWON รุ่น Flexy201 1.1.1.ทำการเชื่อมต่อ eWON รุ่น Flexy201 กับ คอมพิวเตอร์ด้วยสาย LAN </vt:lpstr>
      <vt:lpstr>1.1.2. ดาวโหลดโปรแกรม ebuddy ตามลิงค์ด้านล่าง https://websupport.ewon.biz/support/product/download-zone/all-software </vt:lpstr>
      <vt:lpstr>1.1.3. ใช้โปรแกรม eBuddyทำการสแกนหาอุปกรณ์ โดยโปรแกรมจะแสดงรายละเอียดต่างๆ ของอุปกรณ์ eWON Flexy รวมถึง IP ของอุปกรณ์ </vt:lpstr>
      <vt:lpstr>ตาราง IP ของสถานีสนาม</vt:lpstr>
      <vt:lpstr>1.1.4. ทำการตั้งค่า IP address  ของคอมพิวเตอร์ให้อยู่ในวงเดียวกับ ewon โดยคลิกขวาที่ไอคอนอินเตอร์เน็ตจากนั้นคลิกซ้ายเลือก Properties ตามรูปด้านล่าง </vt:lpstr>
      <vt:lpstr>1.1.6. คลิกซ้ายเลือกที่ Use the following IP address: จากนั้นตั้ง IP และ Subnet mask และกด OK </vt:lpstr>
      <vt:lpstr>1.1.7. เปิดโปรแกรมบราวเซอร์จากนั้นพิมพ์ IP ของอุปกรณ์ eWON Flexy และกด Enter 1.1.8. ให้ทำการกรอก Username และ Password จากนั้นให้คลิกซ้ายที่ Login </vt:lpstr>
      <vt:lpstr>1.2.เชื่อมต่อโดยการรีโมทผ่านทาง sim   หากกรณ๊ที่เราอยู่ที่หน้าเครื่อง server ที่สถานีหลักเราสามารถเปิด web browser และกรอก IP sim ของสถานีที่เราต้องการ remote ก็สามารถremote เข้าไปตั้งค่าที่สถานีนั้นได้ทันที  แต่ถ้าเราต้องการ remote จากที่อื่น เราจำเป็นต้องเชื่อมต่อ internet จากนั้นจึงใช้โปรแกรมเชื่อมต่อ VPN ทำการเชื่อมต่อ VPN กับ VPN server โดยหากเชื่อมต่อสำเร็จเราจะสามารถรีโมทเข้ามาตั้งค่าทั้ง server และสถานีสนามได้จากสถานที่อื่นๆที่สามารถเชื่อมต่อ internet ได้               VPN หรือ Virtual Private Network “ คือ เครือข่ายส่วนตัวเสมือน” เป็นฟังก์ชันที่สร้างขึ้นเพื่อให้ผู้ใช้รับส่งข้อมูลได้ปลอดภัยมากขึ้น ใช้อินเทอร์เน็ตเป็นตัวส่งผ่านข้อมูลก็จริง แต่จะมีการเข้ารหัสข้อมูลทั้งหมด ผู้ที่ไม่มีพาสเวิร์ดก็จะไม่สามารถเข้าถึงข้อมูลนี้ได้ เปรียบเหมือนการสร้างอุโมงค์ส่วนตัวขึ้นท่ามกลางเครือข่ายอินเทอร์เน็ตสาธารณะ โดยการเชื่อมต่อ VPN นั้นอุปกรณ์ที่ทำการเชื่อมต่อ VPN จะเสมือนว่าอยู่ใน network วงเดียวกับเครือข่ายของ VPN server นั้น โดยรูปแบบการเชื่อมต่อของระบบของเราเป็นดังรูปด้านล่าง</vt:lpstr>
      <vt:lpstr>Slide 24</vt:lpstr>
      <vt:lpstr>ขั้นตอนการตั้งค่าคอมพิวเตอร์ให้เชื่อมต่อกับ VPN server 1.คอมพิวเตอร์ที่จะทำการเชื่อมต่อต้องสามารถใช้งาน internet ได้ 2.download โปรแกรม OpenVPN จาก link ด้านล่าง https://openvpn.net/index.php/open-source/downloads.html โดยต้องใช้เป็น OpenVPN 2.3.18 เท่านั้น หากใช้ตัวที่ใหม่กว่าจะไม่สามารถเชื่อมต่อกับ OpenVPN server ของเราได้  </vt:lpstr>
      <vt:lpstr>Slide 26</vt:lpstr>
      <vt:lpstr>Slide 27</vt:lpstr>
      <vt:lpstr>6.คลิ๊กเปิด folder config ขึ้นมา</vt:lpstr>
      <vt:lpstr>7.นำไฟล์ eFive_DGR.ovpn, eFive_DGR-copy.ovpn และDGR.pem ที่ทางบริษัททำไว้ให้มาใส่ที่ folder config</vt:lpstr>
      <vt:lpstr>8.ทำการเปิดโปรแกรม Openvpn โดยคลิ๊กขวาและเลือก Run as administrator</vt:lpstr>
      <vt:lpstr>9.จะปรากฎ icon           ที่ด้านขวาล่างของจอคอมพิวเตอร์ของเรา จากนั้นเลือกการเชื่อมต่อโดยใช้ config ชื่อ eFive_DGR และกด connect (ถ้าใช้งาน internet ด้วย network ของกรมทรัพยากรน้ำบาดาลให้เลือก eFive_DGR-Copy แทน)</vt:lpstr>
      <vt:lpstr>10.จะปรากฎหน้าต่างให้ใส่ Username และ Password เมื่อใสเรียบร้อยแล้วให้กด OK</vt:lpstr>
      <vt:lpstr>11.โปรแกรมจะทำการเชื่อมต่อ VPN ไปที่ Openvpn server ที่กรมทรัพยกรน้ำบาดาล โดยหากเชื่อมต่อสำเร็จเครื่องของเราจะได้ VPN IP และไอคอนการเชื่อมต่อจะเป็นสีเขียว</vt:lpstr>
      <vt:lpstr>โดยถ้าต้องการ remote เข้าไปที่อุปกรณ์รวบรวมข้อมูลปลายทางพร้อมโมเด็มที่สถานีสนามก็เพียงเปิด web browser ขึ้นมาและพิมพ์ IP sim ของสถานีสนามที่ต้องการรีโมท ก็จะสามารถเข้าไปตั้งค่าอุปกรณ์รวบรวมข้อมูลปลายทางพร้อมโมเด็มของสถานีสนามนั้นได้ทันที </vt:lpstr>
      <vt:lpstr>2. การตรวจสอบและตั้งค่า Ewon Flexy ผ่านทาง tag </vt:lpstr>
      <vt:lpstr>Slide 36</vt:lpstr>
      <vt:lpstr>โดย tag ต่างๆ ที่อยู่ในตัว ewon มีสามารถแบ่งออกได้เป็น 2 ชุด 1.tag สำหรับตรวจสอบและควบคุมระบบภายในตู้ควบคุม </vt:lpstr>
      <vt:lpstr>Slide 38</vt:lpstr>
      <vt:lpstr>2. tag สำหรับตรวจสอบข้อมูลระดับน้ำและคุณภาพน้ำแต่ละบ่อ </vt:lpstr>
      <vt:lpstr>Slide 40</vt:lpstr>
      <vt:lpstr>Slide 41</vt:lpstr>
      <vt:lpstr>Slide 42</vt:lpstr>
      <vt:lpstr>2.1.การจัดกลุ่ม tag  เนื่องจาก tag ใน ewon นั้นมีหลายร้อย tag เพื่อให้ง่ายในการดูข้อมูลเราสามารถจัดกลุ่มให้ tag ได้ ตัวอย่างเช่นหากเราต้องการเพียงดูค่าความลึกของบ่อเท่านั้นเราก็เพียงไปสร้าง Page ชื่อ Depth และไปตั้งให้ tag ที่แสดงค่าความลึกทุก tag ไปอยู่ใน Page Depth โดยเมื่อเราเข้าไปที่หน้า view ของ tag เราจะสามารถเลือกได้ว่าต้องการดูข้อมูล tag ที่อยู่ใน Page ไหน เมื่อเลือกแล้วที่หน้าแสดงผลจะปรากฎเฉพาะ tag ที่อยู่ใน Page นั้นเท่านั้น  ขั้นตอนการสร้าง Page และนำ tag ไปใส่ใน Page 1.คลิ๊กเลือก Values เปลี่ยน Mode ให้เป็น Setup จากนั้นให้กดเครื่องหมาย + ที่เมนู PAGES เพื่อ add Pages </vt:lpstr>
      <vt:lpstr>2.จะปรากฎหน้าต่างให้เราใส่ชื่อ Pages ที่เราสร้าง โดยเมื่อเราใส่ชื่อ Pages เสร็จแล้วให้กด OK Pages ที่เราสร้างขึ้นจะปรากฎที่เมนู Pages</vt:lpstr>
      <vt:lpstr>Slide 45</vt:lpstr>
      <vt:lpstr>4.จะปรากฎหน้าต่างสำหรับตั้งค่า tag ที่เราเลือกขึ้นมา ให้ไปที่เมนู page เราจะสามารถเลือกได้ว่าต้องการให้ tag นี้อยู่ใน Page ไหน โดยเมื่อตั้งค่าเสร็จแล้วให้กด Update tag </vt:lpstr>
      <vt:lpstr>5.จะกลับมาที่หน้าต่างแสดงค่า tag ซึ่งเมื่อเราคลิ๊กเลือก Page PT0022 จะพบว่าในหน้าต่างแสดงค่า tag จะแสดงเพียง tag ที่เราตั้งให้อยู่ใน Page PT0022 เท่านั้น</vt:lpstr>
      <vt:lpstr>การตั้งค่า tag ในตัว ewon </vt:lpstr>
      <vt:lpstr>Slide 49</vt:lpstr>
      <vt:lpstr>Slide 50</vt:lpstr>
      <vt:lpstr>Slide 51</vt:lpstr>
      <vt:lpstr>Slide 52</vt:lpstr>
      <vt:lpstr>Slide 53</vt:lpstr>
      <vt:lpstr>Slide 54</vt:lpstr>
      <vt:lpstr>3.การกำหนดสิทธิผู้ใช้งาน  ewon Flexy สามารถสร้าง User สำหรับผู้ที่จะเข้ามาใช้งานและสามารถตั้งค่าได้ว่าแต่ละ User นั้น มีสิทธิในการทำอะไรได้บ้าง เพื่อสามารถป้องกันการเข้าไปปรับเปลี่ยนการตั้งค่า และเพื่อให้สามารถตรวจสอบย้อนหลังได้ ว่า User ใดเข้ามาตั้งค่าใน ewon และตั้งค่าตอนไหน โดยหาก ewon มีความผิกปกติเกิดขึ้นจะได้ สามารถเช็คได้ว่าเกิดจากการแก้ไขการตั้งค่าอะไร -3.1.การ add User 1.ไปที่เมนู Users   </vt:lpstr>
      <vt:lpstr>2.จะปรากฎหน้าต่างแสดง User ที่มีอยู่ทั้งหมดของ ewon ตัวนั้นขึ้นมา โดยหากเราต้องการแก้ไขสิทธิ user ให้ทำการคลิ๊กเลือก user ที่ต้องการแก้ไขสิทธิแล้ว กด Configure เพื่อเข้าไปแก้ไขสิทธิ แต่หากต้องการ add user เพิ่มให้กด             </vt:lpstr>
      <vt:lpstr>3.จะปรากฎหน้าต่างให้เรากำหนด ชื่อ user และสิทธิของ user นั้นดังรูปด้านล่าง</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อบรมการใช้งานสถานีสนาม สำหรับผู้ดูแลระบบ โครงการพัฒนาระบบสารสนเทศเพื่อติดตามเฝ้าระวังสถานการณ์น้ำบาดาล ระยะที่ 1 </dc:title>
  <dc:creator>Windows User</dc:creator>
  <cp:lastModifiedBy>Windows User</cp:lastModifiedBy>
  <cp:revision>144</cp:revision>
  <dcterms:created xsi:type="dcterms:W3CDTF">2018-07-20T02:54:13Z</dcterms:created>
  <dcterms:modified xsi:type="dcterms:W3CDTF">2018-07-23T12:53:23Z</dcterms:modified>
</cp:coreProperties>
</file>