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vsdx" ContentType="application/vnd.ms-visio.drawing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51" r:id="rId17"/>
    <p:sldId id="352" r:id="rId18"/>
    <p:sldId id="353" r:id="rId19"/>
    <p:sldId id="274" r:id="rId20"/>
    <p:sldId id="275" r:id="rId21"/>
    <p:sldId id="276" r:id="rId22"/>
    <p:sldId id="277" r:id="rId23"/>
    <p:sldId id="278" r:id="rId24"/>
    <p:sldId id="279" r:id="rId25"/>
    <p:sldId id="354" r:id="rId26"/>
    <p:sldId id="281" r:id="rId27"/>
    <p:sldId id="282" r:id="rId28"/>
    <p:sldId id="283" r:id="rId29"/>
    <p:sldId id="284" r:id="rId30"/>
    <p:sldId id="285" r:id="rId31"/>
    <p:sldId id="286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14" r:id="rId75"/>
    <p:sldId id="315" r:id="rId76"/>
    <p:sldId id="317" r:id="rId77"/>
    <p:sldId id="318" r:id="rId78"/>
    <p:sldId id="319" r:id="rId79"/>
    <p:sldId id="320" r:id="rId80"/>
    <p:sldId id="321" r:id="rId81"/>
    <p:sldId id="322" r:id="rId82"/>
    <p:sldId id="323" r:id="rId83"/>
    <p:sldId id="324" r:id="rId84"/>
    <p:sldId id="325" r:id="rId85"/>
    <p:sldId id="326" r:id="rId86"/>
    <p:sldId id="327" r:id="rId87"/>
    <p:sldId id="328" r:id="rId88"/>
    <p:sldId id="329" r:id="rId89"/>
    <p:sldId id="330" r:id="rId90"/>
    <p:sldId id="331" r:id="rId91"/>
    <p:sldId id="332" r:id="rId92"/>
    <p:sldId id="333" r:id="rId93"/>
    <p:sldId id="334" r:id="rId94"/>
    <p:sldId id="350" r:id="rId95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DE8BB-5E60-40E3-9957-835E5D67E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78CE3-3390-4141-89E1-D14BBB7E6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726CC-A90D-4685-9529-E2232653CF49}" type="datetimeFigureOut">
              <a:rPr lang="en-US" smtClean="0"/>
              <a:pPr/>
              <a:t>17-Jul-18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EFC9E-134C-47C0-8039-3CC1B481E3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1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222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2333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3444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ebsupport.ewon.biz/support/product/download-zone/all-software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อบรมการใช้งานสถานีสนาม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โครงการพัฒนาระบบสารสนเทศเพื่อติดตามเฝ้าระวังสถานการณ์น้ำบาดาล ระยะที่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dirty="0" smtClean="0"/>
              <a:t/>
            </a:r>
            <a:br>
              <a:rPr lang="th-TH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th-TH" sz="4400" b="1" dirty="0" smtClean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กรมทรัพยากรน้ำบาดาล</a:t>
            </a:r>
            <a:endParaRPr lang="en-US" sz="4400" b="1" dirty="0" smtClean="0">
              <a:ln w="3175">
                <a:solidFill>
                  <a:schemeClr val="tx2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สัญญาจ้างที่ปรึกษาเลขที่</a:t>
            </a:r>
            <a:r>
              <a:rPr lang="en-US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21/2561 </a:t>
            </a:r>
          </a:p>
          <a:p>
            <a:r>
              <a:rPr lang="th-TH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ลงวันที่</a:t>
            </a:r>
            <a:r>
              <a:rPr lang="en-US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18</a:t>
            </a:r>
            <a:r>
              <a:rPr lang="en-US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ธันวาคม </a:t>
            </a:r>
            <a:r>
              <a:rPr lang="en-US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2560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57200"/>
            <a:ext cx="8382000" cy="68579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 w="3175"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บริษัท เอ็กซ์เปิร์ท เอ็นจิเนียริ่ง แอนด์ คอมมูนิเคชั่น จำกัด</a:t>
            </a:r>
            <a:endParaRPr kumimoji="0" lang="en-US" sz="4000" b="1" i="0" u="none" strike="noStrike" kern="1200" cap="none" spc="0" normalizeH="0" baseline="0" noProof="0" dirty="0">
              <a:ln w="3175">
                <a:solidFill>
                  <a:srgbClr val="FF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55638"/>
          </a:xfrm>
        </p:spPr>
        <p:txBody>
          <a:bodyPr>
            <a:normAutofit/>
          </a:bodyPr>
          <a:lstStyle/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การเชื่อมต่อภายในตู้ใส่อุปกรณ์ตรวจวัดยี่ห้อ 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OTT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รุ่น </a:t>
            </a:r>
            <a:r>
              <a:rPr lang="en-US" sz="3200" dirty="0" err="1">
                <a:latin typeface="TH SarabunPSK" pitchFamily="34" charset="-34"/>
                <a:cs typeface="TH SarabunPSK" pitchFamily="34" charset="-34"/>
              </a:rPr>
              <a:t>Thalimedes</a:t>
            </a:r>
            <a:endParaRPr lang="en-US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914400" y="838200"/>
          <a:ext cx="7315200" cy="5734562"/>
        </p:xfrm>
        <a:graphic>
          <a:graphicData uri="http://schemas.openxmlformats.org/presentationml/2006/ole">
            <p:oleObj spid="_x0000_s2049" r:id="rId3" imgW="3895766" imgH="3619342" progId="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2.2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ตู้ใส่อุปกรณ์ตรวจวัดแบบหัววัดความดัน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914400" y="685800"/>
          <a:ext cx="7467600" cy="6062804"/>
        </p:xfrm>
        <a:graphic>
          <a:graphicData uri="http://schemas.openxmlformats.org/presentationml/2006/ole">
            <p:oleObj spid="_x0000_s23553" r:id="rId3" imgW="2886033" imgH="2342966" progId="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การเชื่อมต่อภายในสถานีสนาม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0" y="533400"/>
          <a:ext cx="9107186" cy="6096000"/>
        </p:xfrm>
        <a:graphic>
          <a:graphicData uri="http://schemas.openxmlformats.org/presentationml/2006/ole">
            <p:oleObj spid="_x0000_s24577" r:id="rId3" imgW="14678177" imgH="9401293" progId="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152400" y="152400"/>
          <a:ext cx="8739733" cy="6324600"/>
        </p:xfrm>
        <a:graphic>
          <a:graphicData uri="http://schemas.openxmlformats.org/presentationml/2006/ole">
            <p:oleObj spid="_x0000_s25601" r:id="rId3" imgW="14678177" imgH="9591741" progId="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การตั้ง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OTT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รุ่น </a:t>
            </a:r>
            <a:r>
              <a:rPr lang="en-US" sz="3200" b="1" dirty="0" err="1" smtClean="0">
                <a:latin typeface="TH SarabunPSK" pitchFamily="34" charset="-34"/>
                <a:cs typeface="TH SarabunPSK" pitchFamily="34" charset="-34"/>
              </a:rPr>
              <a:t>Thalimedes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1905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นำสาย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Duo-link cable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โดยใช้ด้านที่เป็น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usb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ให้นำไปเชื่อมต่อกับคอมพิวเตอร์ ส่วนอีกฝั่งที่เป็นส่วนรับสัญญาณ ให้นำไปจ่อที่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IrDa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interface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OTT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รุ่น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Thalimedes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 descr="http://www.fondriest.com/media/catalog/product/cache/1/image/9df78eab33525d08d6e5fb8d27136e95/o/t/xott_irdalink_usb.jpg.pagespeed.ic.6DMt91oQ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45704" y="274590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64593" y="5442720"/>
            <a:ext cx="20265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Duo-link cable</a:t>
            </a:r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7976" y="5831840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(กรณีเชื่อมต่อข้อมูลแบบครั้งต่อครั้ง</a:t>
            </a:r>
            <a:r>
              <a:rPr lang="en-US" sz="2400" dirty="0" smtClean="0"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2400" dirty="0" smtClean="0">
                <a:latin typeface="Angsana New" pitchFamily="18" charset="-34"/>
                <a:cs typeface="Angsana New" pitchFamily="18" charset="-34"/>
              </a:rPr>
            </a:br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และในขณะที่ </a:t>
            </a:r>
            <a:r>
              <a:rPr lang="en-US" sz="2400" dirty="0" smtClean="0">
                <a:latin typeface="Angsana New" pitchFamily="18" charset="-34"/>
                <a:cs typeface="Angsana New" pitchFamily="18" charset="-34"/>
              </a:rPr>
              <a:t>Display </a:t>
            </a:r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กำลังแสดงผล)</a:t>
            </a:r>
            <a:endParaRPr lang="en-US" sz="24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852497"/>
            <a:ext cx="2590800" cy="362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609600"/>
          </a:xfrm>
        </p:spPr>
        <p:txBody>
          <a:bodyPr/>
          <a:lstStyle/>
          <a:p>
            <a:pPr>
              <a:buNone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เปิดโปรแกรม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Hydras3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ขึ้นมา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838200"/>
            <a:ext cx="2437279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0"/>
            <a:ext cx="5875337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ทำการ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Create a workspace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โดยเลือกที่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File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เมนู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“New Workspace” 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จะแสดงหน้าต่างดังรูปนี้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400" dirty="0" smtClean="0">
                <a:latin typeface="TH SarabunPSK" pitchFamily="34" charset="-34"/>
                <a:cs typeface="TH SarabunPSK" pitchFamily="34" charset="-34"/>
              </a:rPr>
            </a:b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828" y="2408496"/>
            <a:ext cx="4596059" cy="282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451620" y="2286000"/>
            <a:ext cx="172819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2.1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พิมพ์ตั้งชื่อ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Workspace</a:t>
            </a:r>
            <a:endParaRPr lang="en-US" dirty="0">
              <a:latin typeface="BrowalliaUPC" pitchFamily="34" charset="-34"/>
              <a:cs typeface="BrowalliaUPC" pitchFamily="34" charset="-34"/>
            </a:endParaRP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>
            <a:off x="2179812" y="2609166"/>
            <a:ext cx="1368152" cy="828962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8"/>
          <p:cNvSpPr txBox="1"/>
          <p:nvPr/>
        </p:nvSpPr>
        <p:spPr>
          <a:xfrm>
            <a:off x="7220371" y="3656702"/>
            <a:ext cx="177122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2.3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คลิกเลือก 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Path</a:t>
            </a:r>
            <a:endParaRPr lang="en-US" dirty="0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451620" y="3287370"/>
            <a:ext cx="172819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2.2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คลิกเลือก 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Drive C:\</a:t>
            </a:r>
            <a:endParaRPr lang="en-US" dirty="0">
              <a:latin typeface="BrowalliaUPC" pitchFamily="34" charset="-34"/>
              <a:cs typeface="BrowalliaUPC" pitchFamily="34" charset="-34"/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2179812" y="3472036"/>
            <a:ext cx="1152128" cy="350798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 flipV="1">
            <a:off x="5996236" y="3150096"/>
            <a:ext cx="1224135" cy="691272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3"/>
          </p:cNvCxnSpPr>
          <p:nvPr/>
        </p:nvCxnSpPr>
        <p:spPr>
          <a:xfrm>
            <a:off x="2179812" y="4590256"/>
            <a:ext cx="1008112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2"/>
          <p:cNvSpPr txBox="1"/>
          <p:nvPr/>
        </p:nvSpPr>
        <p:spPr>
          <a:xfrm>
            <a:off x="451620" y="4405590"/>
            <a:ext cx="172819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2.4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คลิก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 OK</a:t>
            </a:r>
            <a:endParaRPr lang="en-US" dirty="0"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การตั้งชื่อ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New Station </a:t>
            </a:r>
            <a:br>
              <a:rPr lang="en-US" sz="2400" dirty="0" smtClean="0">
                <a:latin typeface="TH SarabunPSK" pitchFamily="34" charset="-34"/>
                <a:cs typeface="TH SarabunPSK" pitchFamily="34" charset="-34"/>
              </a:rPr>
            </a:b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9" y="1772816"/>
            <a:ext cx="5774452" cy="34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38" y="944724"/>
            <a:ext cx="394936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7142" y="2744924"/>
            <a:ext cx="2304256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3.1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คลิกที่ปุ่ม 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Bullet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สีดำ จะปรากฎ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 Region name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/>
            </a:r>
            <a:br>
              <a:rPr lang="th-TH" dirty="0" smtClean="0">
                <a:latin typeface="BrowalliaUPC" pitchFamily="34" charset="-34"/>
                <a:cs typeface="BrowalliaUPC" pitchFamily="34" charset="-34"/>
              </a:rPr>
            </a:br>
            <a:r>
              <a:rPr lang="en-US" sz="1200" dirty="0" smtClean="0"/>
              <a:t>“</a:t>
            </a:r>
            <a:r>
              <a:rPr lang="en-US" sz="1200" dirty="0"/>
              <a:t>All Stations/999999999999</a:t>
            </a:r>
            <a:r>
              <a:rPr lang="en-US" sz="1200" dirty="0" smtClean="0"/>
              <a:t>”</a:t>
            </a:r>
            <a:r>
              <a:rPr lang="th-TH" sz="1200" dirty="0" smtClean="0"/>
              <a:t/>
            </a:r>
            <a:br>
              <a:rPr lang="th-TH" sz="1200" dirty="0" smtClean="0"/>
            </a:br>
            <a:r>
              <a:rPr lang="th-TH" dirty="0">
                <a:latin typeface="BrowalliaUPC" pitchFamily="34" charset="-34"/>
                <a:cs typeface="BrowalliaUPC" pitchFamily="34" charset="-34"/>
              </a:rPr>
              <a:t/>
            </a:r>
            <a:br>
              <a:rPr lang="th-TH" dirty="0">
                <a:latin typeface="BrowalliaUPC" pitchFamily="34" charset="-34"/>
                <a:cs typeface="BrowalliaUPC" pitchFamily="34" charset="-34"/>
              </a:rPr>
            </a:b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3.2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แล้วคลิกขวา </a:t>
            </a:r>
            <a:r>
              <a:rPr lang="th-TH" dirty="0">
                <a:latin typeface="BrowalliaUPC" pitchFamily="34" charset="-34"/>
                <a:cs typeface="BrowalliaUPC" pitchFamily="34" charset="-34"/>
              </a:rPr>
              <a:t>เพื่อเลือก สร้าง </a:t>
            </a:r>
            <a:r>
              <a:rPr lang="en-US" dirty="0">
                <a:latin typeface="BrowalliaUPC" pitchFamily="34" charset="-34"/>
                <a:cs typeface="BrowalliaUPC" pitchFamily="34" charset="-34"/>
              </a:rPr>
              <a:t/>
            </a:r>
            <a:br>
              <a:rPr lang="en-US" dirty="0">
                <a:latin typeface="BrowalliaUPC" pitchFamily="34" charset="-34"/>
                <a:cs typeface="BrowalliaUPC" pitchFamily="34" charset="-34"/>
              </a:rPr>
            </a:br>
            <a:r>
              <a:rPr lang="th-TH" b="1" dirty="0">
                <a:latin typeface="BrowalliaUPC" pitchFamily="34" charset="-34"/>
                <a:cs typeface="BrowalliaUPC" pitchFamily="34" charset="-34"/>
              </a:rPr>
              <a:t>“</a:t>
            </a:r>
            <a:r>
              <a:rPr lang="en-US" b="1" dirty="0">
                <a:latin typeface="BrowalliaUPC" pitchFamily="34" charset="-34"/>
                <a:cs typeface="BrowalliaUPC" pitchFamily="34" charset="-34"/>
              </a:rPr>
              <a:t>New Station”</a:t>
            </a:r>
            <a:r>
              <a:rPr lang="th-TH" b="1" dirty="0">
                <a:latin typeface="BrowalliaUPC" pitchFamily="34" charset="-34"/>
                <a:cs typeface="BrowalliaUPC" pitchFamily="34" charset="-34"/>
              </a:rPr>
              <a:t> </a:t>
            </a:r>
            <a:endParaRPr lang="en-US" b="1" dirty="0">
              <a:latin typeface="BrowalliaUPC" pitchFamily="34" charset="-34"/>
              <a:cs typeface="BrowalliaUPC" pitchFamily="34" charset="-34"/>
            </a:endParaRPr>
          </a:p>
          <a:p>
            <a:endParaRPr lang="en-US" dirty="0">
              <a:latin typeface="BrowalliaUPC" pitchFamily="34" charset="-34"/>
              <a:cs typeface="BrowalliaUPC" pitchFamily="34" charset="-34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90174" y="1300533"/>
            <a:ext cx="598600" cy="238049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>
            <a:off x="3437346" y="3681028"/>
            <a:ext cx="230425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3.3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 “</a:t>
            </a:r>
            <a:r>
              <a:rPr lang="en-US" b="1" dirty="0" smtClean="0">
                <a:latin typeface="BrowalliaUPC" pitchFamily="34" charset="-34"/>
                <a:cs typeface="BrowalliaUPC" pitchFamily="34" charset="-34"/>
              </a:rPr>
              <a:t>New Station”</a:t>
            </a:r>
            <a:r>
              <a:rPr lang="th-TH" b="1" dirty="0">
                <a:latin typeface="BrowalliaUPC" pitchFamily="34" charset="-34"/>
                <a:cs typeface="BrowalliaUPC" pitchFamily="34" charset="-34"/>
              </a:rPr>
              <a:t>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ให้ระบุชื่อ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/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หมายเลข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/ Application/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ระบบสัญญาณข้อมูลของสถานีนั้นๆ</a:t>
            </a:r>
            <a:endParaRPr lang="en-US" dirty="0">
              <a:latin typeface="BrowalliaUPC" pitchFamily="34" charset="-34"/>
              <a:cs typeface="BrowalliaUPC" pitchFamily="34" charset="-34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5758" y="2168860"/>
            <a:ext cx="136228" cy="1130063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700" dirty="0" smtClean="0">
                <a:latin typeface="TH SarabunPSK" pitchFamily="34" charset="-34"/>
                <a:cs typeface="TH SarabunPSK" pitchFamily="34" charset="-34"/>
              </a:rPr>
              <a:t>5.</a:t>
            </a:r>
            <a:r>
              <a:rPr lang="th-TH" sz="2700" dirty="0" smtClean="0">
                <a:latin typeface="TH SarabunPSK" pitchFamily="34" charset="-34"/>
                <a:cs typeface="TH SarabunPSK" pitchFamily="34" charset="-34"/>
              </a:rPr>
              <a:t>การตั้งชื่อ </a:t>
            </a:r>
            <a:r>
              <a:rPr lang="en-US" sz="2700" dirty="0" smtClean="0">
                <a:latin typeface="TH SarabunPSK" pitchFamily="34" charset="-34"/>
                <a:cs typeface="TH SarabunPSK" pitchFamily="34" charset="-34"/>
              </a:rPr>
              <a:t>New Sens</a:t>
            </a:r>
            <a:r>
              <a:rPr lang="en-US" sz="2700" i="1" dirty="0" smtClean="0">
                <a:latin typeface="TH SarabunPSK" pitchFamily="34" charset="-34"/>
                <a:cs typeface="TH SarabunPSK" pitchFamily="34" charset="-34"/>
              </a:rPr>
              <a:t>o</a:t>
            </a:r>
            <a:r>
              <a:rPr lang="en-US" sz="2700" dirty="0" smtClean="0">
                <a:latin typeface="TH SarabunPSK" pitchFamily="34" charset="-34"/>
                <a:cs typeface="TH SarabunPSK" pitchFamily="34" charset="-34"/>
              </a:rPr>
              <a:t>r (</a:t>
            </a:r>
            <a:r>
              <a:rPr lang="en-US" sz="2700" dirty="0" err="1" smtClean="0">
                <a:latin typeface="TH SarabunPSK" pitchFamily="34" charset="-34"/>
                <a:cs typeface="TH SarabunPSK" pitchFamily="34" charset="-34"/>
              </a:rPr>
              <a:t>Thalimedes</a:t>
            </a:r>
            <a:r>
              <a:rPr lang="en-US" sz="2700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56617" y="2003314"/>
            <a:ext cx="4067944" cy="2455017"/>
            <a:chOff x="428624" y="2204864"/>
            <a:chExt cx="4067944" cy="2455017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4" y="2204864"/>
              <a:ext cx="4067944" cy="2455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55576" y="2673995"/>
              <a:ext cx="936104" cy="172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004888"/>
            <a:ext cx="414337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7" y="3230822"/>
            <a:ext cx="2304256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>
                <a:latin typeface="BrowalliaUPC" pitchFamily="34" charset="-34"/>
                <a:cs typeface="BrowalliaUPC" pitchFamily="34" charset="-34"/>
              </a:rPr>
              <a:t>4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.1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คลิกขวาที่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ชื่อ </a:t>
            </a:r>
            <a:r>
              <a:rPr lang="en-US" b="1" dirty="0" smtClean="0">
                <a:latin typeface="BrowalliaUPC" pitchFamily="34" charset="-34"/>
                <a:cs typeface="BrowalliaUPC" pitchFamily="34" charset="-34"/>
              </a:rPr>
              <a:t>Station</a:t>
            </a:r>
            <a:endParaRPr lang="th-TH" b="1" dirty="0" smtClean="0">
              <a:latin typeface="BrowalliaUPC" pitchFamily="34" charset="-34"/>
              <a:cs typeface="BrowalliaUPC" pitchFamily="34" charset="-34"/>
            </a:endParaRPr>
          </a:p>
          <a:p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4.2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คลิก เลือก </a:t>
            </a:r>
            <a:r>
              <a:rPr lang="en-US" b="1" dirty="0">
                <a:latin typeface="BrowalliaUPC" pitchFamily="34" charset="-34"/>
                <a:cs typeface="BrowalliaUPC" pitchFamily="34" charset="-34"/>
              </a:rPr>
              <a:t>New </a:t>
            </a:r>
            <a:r>
              <a:rPr lang="en-US" b="1" dirty="0" smtClean="0">
                <a:latin typeface="BrowalliaUPC" pitchFamily="34" charset="-34"/>
                <a:cs typeface="BrowalliaUPC" pitchFamily="34" charset="-34"/>
              </a:rPr>
              <a:t>Sens</a:t>
            </a:r>
            <a:r>
              <a:rPr lang="en-US" b="1" i="1" dirty="0" smtClean="0">
                <a:latin typeface="BrowalliaUPC" pitchFamily="34" charset="-34"/>
                <a:cs typeface="BrowalliaUPC" pitchFamily="34" charset="-34"/>
              </a:rPr>
              <a:t>o</a:t>
            </a:r>
            <a:r>
              <a:rPr lang="en-US" b="1" dirty="0" smtClean="0">
                <a:latin typeface="BrowalliaUPC" pitchFamily="34" charset="-34"/>
                <a:cs typeface="BrowalliaUPC" pitchFamily="34" charset="-34"/>
              </a:rPr>
              <a:t>r</a:t>
            </a:r>
          </a:p>
          <a:p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จะปรากฎหน้าต่าง </a:t>
            </a:r>
            <a:br>
              <a:rPr lang="th-TH" dirty="0" smtClean="0">
                <a:latin typeface="BrowalliaUPC" pitchFamily="34" charset="-34"/>
                <a:cs typeface="BrowalliaUPC" pitchFamily="34" charset="-34"/>
              </a:rPr>
            </a:br>
            <a:r>
              <a:rPr lang="th-TH" b="1" dirty="0" smtClean="0">
                <a:latin typeface="BrowalliaUPC" pitchFamily="34" charset="-34"/>
                <a:cs typeface="BrowalliaUPC" pitchFamily="34" charset="-34"/>
              </a:rPr>
              <a:t>“</a:t>
            </a:r>
            <a:r>
              <a:rPr lang="en-US" b="1" dirty="0" smtClean="0">
                <a:latin typeface="BrowalliaUPC" pitchFamily="34" charset="-34"/>
                <a:cs typeface="BrowalliaUPC" pitchFamily="34" charset="-34"/>
              </a:rPr>
              <a:t>Sensor </a:t>
            </a:r>
            <a:r>
              <a:rPr lang="en-US" b="1" dirty="0" err="1" smtClean="0">
                <a:latin typeface="BrowalliaUPC" pitchFamily="34" charset="-34"/>
                <a:cs typeface="BrowalliaUPC" pitchFamily="34" charset="-34"/>
              </a:rPr>
              <a:t>Confiq</a:t>
            </a:r>
            <a:r>
              <a:rPr lang="en-US" b="1" dirty="0" smtClean="0">
                <a:latin typeface="BrowalliaUPC" pitchFamily="34" charset="-34"/>
                <a:cs typeface="BrowalliaUPC" pitchFamily="34" charset="-34"/>
              </a:rPr>
              <a:t>.</a:t>
            </a:r>
            <a:r>
              <a:rPr lang="th-TH" b="1" dirty="0" smtClean="0">
                <a:latin typeface="BrowalliaUPC" pitchFamily="34" charset="-34"/>
                <a:cs typeface="BrowalliaUPC" pitchFamily="34" charset="-34"/>
              </a:rPr>
              <a:t>”</a:t>
            </a:r>
            <a:endParaRPr lang="en-US" b="1" dirty="0">
              <a:latin typeface="BrowalliaUPC" pitchFamily="34" charset="-34"/>
              <a:cs typeface="BrowalliaUPC" pitchFamily="34" charset="-34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64233" y="2472445"/>
            <a:ext cx="136228" cy="131237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>
            <a:off x="2627785" y="4739618"/>
            <a:ext cx="206706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4.3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ตั้งค่าการทำงานของ </a:t>
            </a:r>
            <a:r>
              <a:rPr lang="en-US" dirty="0" err="1" smtClean="0">
                <a:latin typeface="BrowalliaUPC" pitchFamily="34" charset="-34"/>
                <a:cs typeface="BrowalliaUPC" pitchFamily="34" charset="-34"/>
              </a:rPr>
              <a:t>Thalimedes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ตามการใช้งาน</a:t>
            </a:r>
            <a:endParaRPr lang="en-US" b="1" dirty="0">
              <a:latin typeface="BrowalliaUPC" pitchFamily="34" charset="-34"/>
              <a:cs typeface="BrowalliaUPC" pitchFamily="34" charset="-34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916141" y="3830986"/>
            <a:ext cx="871884" cy="1068882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685800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6.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คลิกเลือก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Communication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จากนั้นเลือก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Read/Operate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1118" y="1624861"/>
            <a:ext cx="5981393" cy="334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6277286" y="2409830"/>
            <a:ext cx="2655597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เลือกเป็น </a:t>
            </a:r>
            <a:r>
              <a:rPr lang="en-US" dirty="0"/>
              <a:t>IrDA OTT </a:t>
            </a:r>
            <a:r>
              <a:rPr lang="en-US" dirty="0" err="1"/>
              <a:t>Duol</a:t>
            </a:r>
            <a:r>
              <a:rPr lang="en-US" dirty="0"/>
              <a:t> link </a:t>
            </a:r>
            <a:r>
              <a:rPr lang="en-US" dirty="0" smtClean="0"/>
              <a:t>Cable </a:t>
            </a:r>
            <a:r>
              <a:rPr lang="th-TH" dirty="0" smtClean="0"/>
              <a:t>โดยเลือกตาม </a:t>
            </a:r>
            <a:r>
              <a:rPr lang="en-US" dirty="0" smtClean="0"/>
              <a:t>Comport </a:t>
            </a:r>
            <a:r>
              <a:rPr lang="th-TH" dirty="0" smtClean="0"/>
              <a:t>ที่เครื่องกำหนดอัตโนมัติ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582767" y="3295853"/>
            <a:ext cx="1917010" cy="705272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340595" y="3905973"/>
            <a:ext cx="2592288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th-TH" dirty="0">
                <a:latin typeface="BrowalliaUPC" pitchFamily="34" charset="-34"/>
                <a:cs typeface="BrowalliaUPC" pitchFamily="34" charset="-34"/>
              </a:rPr>
              <a:t>กรณี </a:t>
            </a:r>
            <a:r>
              <a:rPr lang="en-US" dirty="0">
                <a:latin typeface="BrowalliaUPC" pitchFamily="34" charset="-34"/>
                <a:cs typeface="BrowalliaUPC" pitchFamily="34" charset="-34"/>
              </a:rPr>
              <a:t>Comport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ไม่</a:t>
            </a:r>
            <a:r>
              <a:rPr lang="th-TH" dirty="0">
                <a:latin typeface="BrowalliaUPC" pitchFamily="34" charset="-34"/>
                <a:cs typeface="BrowalliaUPC" pitchFamily="34" charset="-34"/>
              </a:rPr>
              <a:t>มี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ใน </a:t>
            </a:r>
            <a:r>
              <a:rPr lang="en-US" dirty="0">
                <a:latin typeface="BrowalliaUPC" pitchFamily="34" charset="-34"/>
                <a:cs typeface="BrowalliaUPC" pitchFamily="34" charset="-34"/>
              </a:rPr>
              <a:t>List </a:t>
            </a:r>
            <a:r>
              <a:rPr lang="th-TH" dirty="0" smtClean="0"/>
              <a:t>อัตโนมัติ 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ให้</a:t>
            </a:r>
            <a:r>
              <a:rPr lang="th-TH" dirty="0">
                <a:latin typeface="BrowalliaUPC" pitchFamily="34" charset="-34"/>
                <a:cs typeface="BrowalliaUPC" pitchFamily="34" charset="-34"/>
              </a:rPr>
              <a:t>คลิกสร้าง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/>
            </a:r>
            <a:br>
              <a:rPr lang="th-TH" dirty="0" smtClean="0">
                <a:latin typeface="BrowalliaUPC" pitchFamily="34" charset="-34"/>
                <a:cs typeface="BrowalliaUPC" pitchFamily="34" charset="-34"/>
              </a:rPr>
            </a:br>
            <a:r>
              <a:rPr lang="en-US" sz="2400" b="1" dirty="0" smtClean="0">
                <a:latin typeface="BrowalliaUPC" pitchFamily="34" charset="-34"/>
                <a:cs typeface="BrowalliaUPC" pitchFamily="34" charset="-34"/>
              </a:rPr>
              <a:t>Edit </a:t>
            </a:r>
            <a:r>
              <a:rPr lang="en-US" sz="2400" b="1" dirty="0">
                <a:latin typeface="BrowalliaUPC" pitchFamily="34" charset="-34"/>
                <a:cs typeface="BrowalliaUPC" pitchFamily="34" charset="-34"/>
              </a:rPr>
              <a:t>/ New</a:t>
            </a:r>
            <a:r>
              <a:rPr lang="en-US" dirty="0">
                <a:latin typeface="BrowalliaUPC" pitchFamily="34" charset="-34"/>
                <a:cs typeface="BrowalliaUPC" pitchFamily="34" charset="-34"/>
              </a:rPr>
              <a:t>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และตั้งชื่อใหม่</a:t>
            </a:r>
            <a:endParaRPr lang="en-US" dirty="0">
              <a:latin typeface="BrowalliaUPC" pitchFamily="34" charset="-34"/>
              <a:cs typeface="BrowalliaUPC" pitchFamily="34" charset="-34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548507" y="2632973"/>
            <a:ext cx="792089" cy="144016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100234" y="5297269"/>
            <a:ext cx="396044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Read data -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เพื่อโหลด</a:t>
            </a:r>
            <a:r>
              <a:rPr lang="th-TH" dirty="0">
                <a:latin typeface="BrowalliaUPC" pitchFamily="34" charset="-34"/>
                <a:cs typeface="BrowalliaUPC" pitchFamily="34" charset="-34"/>
              </a:rPr>
              <a:t>และแสดง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ข้อมูล</a:t>
            </a:r>
            <a:endParaRPr lang="en-US" dirty="0" smtClean="0">
              <a:latin typeface="BrowalliaUPC" pitchFamily="34" charset="-34"/>
              <a:cs typeface="BrowalliaUPC" pitchFamily="34" charset="-34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Operating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 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–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เพื่อตั้งค่าการทำงาน </a:t>
            </a:r>
            <a:r>
              <a:rPr lang="en-US" dirty="0" smtClean="0">
                <a:latin typeface="BrowalliaUPC" pitchFamily="34" charset="-34"/>
                <a:cs typeface="BrowalliaUPC" pitchFamily="34" charset="-34"/>
              </a:rPr>
              <a:t>/ </a:t>
            </a:r>
            <a:r>
              <a:rPr lang="th-TH" dirty="0" smtClean="0">
                <a:latin typeface="BrowalliaUPC" pitchFamily="34" charset="-34"/>
                <a:cs typeface="BrowalliaUPC" pitchFamily="34" charset="-34"/>
              </a:rPr>
              <a:t>ทวนสอบค่าระดับ</a:t>
            </a:r>
            <a:endParaRPr lang="en-US" dirty="0">
              <a:latin typeface="BrowalliaUPC" pitchFamily="34" charset="-34"/>
              <a:cs typeface="BrowalliaUPC" pitchFamily="34" charset="-34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52263" y="4413804"/>
            <a:ext cx="0" cy="883465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SunZerO\AppData\Local\Temp\SNAGHTML29642b14.PN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45820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81000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อุปกรณ์ภายในตู้ควบคุม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7.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จะปรากฎเมนูการตั้งค่าการทำงาน ดังรูปด้านล่าง ในโครงการนี้เราใช้การสื่อสารแบบ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SDI12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โดยในกรณีที่มีอุปกรณ์วัดระดับน้ำมากกว่า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ตัวในสถานีเดียวกัน เราต้องทำการตั้งค่า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Address SD-12 sensor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ให้ต่างกัน เพื่อให้อุปกรณ์อุปกรณ์รับและส่งข้อมูลของเราทราบว่าข้อมูลระดับน้ำที่ส่งมานั้นมาจาก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sensor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ตัวไหน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ถ้าใช้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SDI address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เดียวกันอุปกรณ์รับและส่งข้อมูลจะแยกไม่ออกว่าข้อมูลที่ได้รับมานั้นมาจาก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sensor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ตัวไหน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โดยสามารถตั้งค่า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Address SD-12 sensor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จากหน้าต่างด้านล่างได้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ทันที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และในหน้าต่างนี้นั้นยังสามารถตั้งค่าระดับน้ำได้ด้วย โดยเมื่อเราทำการติดตั้ง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ott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thalimedes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เรียบร้อย เราสามารถทำการวัดระยะจากผิวดินถึงผิวน้ำด้วยเทปวัดระดับน้ำและนำค่าดังกล่าวมาใส่ลงในช่อง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Meas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. Value – set newly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เพื่อเป็นการตั้งค่าระดับน้ำของ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ott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thalimedes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ให้ตรงกับระดับน้ำปัจจุบันของบ่อ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153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การดูข้อมูลจากหน้าจอ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OTT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รุ่น </a:t>
            </a:r>
            <a:r>
              <a:rPr lang="en-US" sz="3200" b="1" dirty="0" err="1">
                <a:latin typeface="TH SarabunPSK" pitchFamily="34" charset="-34"/>
                <a:cs typeface="TH SarabunPSK" pitchFamily="34" charset="-34"/>
              </a:rPr>
              <a:t>Thalimedes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200" b="1" dirty="0">
                <a:latin typeface="TH SarabunPSK" pitchFamily="34" charset="-34"/>
                <a:cs typeface="TH SarabunPSK" pitchFamily="34" charset="-34"/>
              </a:rPr>
            </a:b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	</a:t>
            </a:r>
            <a:br>
              <a:rPr lang="en-US" sz="3200" dirty="0">
                <a:latin typeface="TH SarabunPSK" pitchFamily="34" charset="-34"/>
                <a:cs typeface="TH SarabunPSK" pitchFamily="34" charset="-34"/>
              </a:rPr>
            </a:br>
            <a:endParaRPr lang="en-US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1"/>
            <a:ext cx="8229600" cy="12192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           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เรา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จะสามารถเปลี่ยนการแสดงผลของหน้าจอได้โดยการใช้มือแตะบัง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motion sensor</a:t>
            </a:r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6248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การตั้งค่า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In-situ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รุ่น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Level TROLL 400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91200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ตัว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In-situ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รุ่น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Level TROLL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400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เมื่อทำการย่อนลงไปในบ่อแล้ว จะทำการวัดแรงดัน ณ ตำแหน่งที่หัววัดอยู่ โดยเราต้องนำค่าแรงดันดังกล่าวมาลบกับ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แรงดันบรรยากาศบน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พื้นดินแล้วหารด้วย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1.42197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จึงจะได้เป็นระยะจากหัวเซนเซอร์ถึงผิวน้ำ ดังสูตรด้านล่าง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th-TH" dirty="0" smtClean="0"/>
          </a:p>
          <a:p>
            <a:pPr algn="ctr"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WL = (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Pwl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-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Pe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)/1.42197</a:t>
            </a:r>
          </a:p>
          <a:p>
            <a:pPr>
              <a:buNone/>
            </a:pP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     WL = 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ค่าระดับความลึกจากหัววัดถึงผิวน้ำ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(m)</a:t>
            </a: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    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Pwl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=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ค่าแรงดันที่หัววัดอ่านได้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(PSI)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Pe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=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แรงดันบรรยากาศบนพื้นดิน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(PSI)</a:t>
            </a:r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โดยหากเราต้องการให้ค่าระดับน้ำที่จอแสดงผล แสดงเป็นค่าระยะจากผิวดินถึงผิวน้ำเราต้องทำการหาระยะจากผิวดินถึงหัวเซนเซอร์ ซึ่งเราจะหาค่าดังกล่าวได้โดยทำการใช้เทปวัดระดับน้ำวัดระดับน้ำจากปากบ่อถึงผิวน้ำ ณ ขณะนั้น โดยนำค่าดังกล่าวมาบวกกับค่าระดับความลึก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43600"/>
          </a:xfrm>
        </p:spPr>
        <p:txBody>
          <a:bodyPr/>
          <a:lstStyle/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จากผิวน้ำถึงหัวเซนเซอร์ก็จะได้เป็นระยะจากปากบ่อถึงหัววัดดังสูตรการคำนวณด้านล่าง </a:t>
            </a:r>
          </a:p>
          <a:p>
            <a:pPr>
              <a:buNone/>
            </a:pP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algn="ctr"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   offset =(WL+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Dpw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Dpe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 algn="ctr">
              <a:buNone/>
            </a:pP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   offset =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ระยะจากหัววัดถึงผิวดิน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( m)</a:t>
            </a: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    WL =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ค่าระดับความลึกจากหัววัดถึงผิวน้ำ ณ ขณะนั้น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(m) </a:t>
            </a: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Dpw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=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ค่าระยะจากปากท่อถึงผิวน้ำ ณ ขณะนั้น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(m)</a:t>
            </a: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Dpe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= 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ระยะจากปากบ่อถึงดิน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(m) </a:t>
            </a:r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   ซึ่งเราจะนำค่าระยะจากหัววัดถึงผิวดินซึ่งเป็นค่าคงที่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โดยค่านี้จะเปลี่ยนแปลงทุกครั้งเมื่อเราดึงเซนเซอร์ขึ้นมา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มาใช้เพื่อลบกับ ระยะจากผิวน้ำถึงหัวเซนเซอร์ที่ตัวเซ็นเซอร์อ่านได้ เพื่อให้ได้เป็นค่าระยะจากผิวดินถึงผิวน้ำ ดังนั้นทุกครั้งที่เราหย่อน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Level TROLL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400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ลงในบ่อ เราต้องเข้าไปเปลี่ยนแปลงค่า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tag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ที่ชื่อ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offset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ตามด้วยลำดับบ่อ ให้เท่ากับระยะจากหัววัดถึงผิวดิน ในอุปกรณ์รับและส่งข้อมูลพร้อมโมเด็ม ที่สถานีนั้น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เช่น หากเราติด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Level TROLL 400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ในบ่อที่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ให้เราไปแก้ไขค่า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tag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ชื่อ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offset3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ให้เท่ากับค่าระยะจากผิวดินของบ่อที่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3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ถึงหัวเซนเซอร์ในปัจจุบัน โดยการแก้ไขค่านั้นทำได้ดังรูปด้านล่าง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กรณีที่ไม่ได้ตั้ง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offset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ค่า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tag Depth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ที่อ่านได้จะเป็นระยะจากหัวเซนเซอร์ถึงผิวน้ำโดยจะแสดงค่าเป็นลบ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71513"/>
            <a:ext cx="914400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8" y="762000"/>
            <a:ext cx="903763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763000" cy="16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ในกรณีที่ใช้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Level TROLL 400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ในสถานีเดียวกันมากกว่า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ตัว เราต้องทำการตั้งค่า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SDI address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ให้ไม่เหมือนกัน โดยการตั้งค่าดังกล่าวสามารถทำได้โดยต้องทำการเชื่อต่อดังรูปด้านล่าง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2438400" y="1219200"/>
          <a:ext cx="4724400" cy="5181600"/>
        </p:xfrm>
        <a:graphic>
          <a:graphicData uri="http://schemas.openxmlformats.org/presentationml/2006/ole">
            <p:oleObj spid="_x0000_s29697" name="Visio" r:id="rId3" imgW="3625016" imgH="6721950" progId="Visio.Drawing.11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และที่คอมพิวเตอร์ของเราให้เปิดโปรแกรม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Doclight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ขึ้นมา และทำการ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ส่งคำสั่ง 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aAb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!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ไปที่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In-situ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รุ่น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Level TROLL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400</a:t>
            </a:r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โดย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a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คือ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SDI address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ปัจจุบันของเซ็นเซอร์ตัวนั้น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,A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คือคำสั่งสำหรับใช้เพื่อเปลียน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SDI address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b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คือ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SDI address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ที่เราต้องการให้เซ็นเซอร์ตัวที่เราตั้งค่าใช้แทน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SDI address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เดิม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       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ตัวอย่างเช่น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ถ้าเราต้องการเปลี่ยน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address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จาก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0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เป็น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ให้ส่งคำสั้ง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0A1!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ไปให้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In-situ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รุ่น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Level TROLL 400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โดย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In-situ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รุ่น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Level TROLL 400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ที่มาจากโรงงาน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SDI address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จะเป็น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0)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โดยหาก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Level TROLL 400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ได้รับคำสั่งและทำการเปลี่ยน SDI address แล้ว จะทำการส่ง address ปัจจุบันของมันตอบกลับมาหาเรา โดยจากตัวอย่างนี้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Level TROLL 400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ต้องตอบ 1 กลับมาให้เรา 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            </a:t>
            </a:r>
          </a:p>
          <a:p>
            <a:pPr>
              <a:buNone/>
            </a:pP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77724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อุปกรณ์ภายในตู้ควบคุมชั้นนอก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52400"/>
            <a:ext cx="7696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" y="3886200"/>
            <a:ext cx="89900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ตาราง 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SDI12 address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ของอุปกรณ์วัดระดับน้ำในแต่ละสถานี</a:t>
            </a:r>
            <a:endParaRPr lang="en-US" sz="3200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990600"/>
          <a:ext cx="8001000" cy="5486404"/>
        </p:xfrm>
        <a:graphic>
          <a:graphicData uri="http://schemas.openxmlformats.org/drawingml/2006/table">
            <a:tbl>
              <a:tblPr/>
              <a:tblGrid>
                <a:gridCol w="2732983"/>
                <a:gridCol w="2509492"/>
                <a:gridCol w="2758525"/>
              </a:tblGrid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station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SDI12 address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tag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site 1 </a:t>
                      </a:r>
                      <a:r>
                        <a:rPr lang="th-TH" sz="2000" b="0" i="0" u="none" strike="noStrike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สงขลา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ecolog 800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Depth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ecolog 800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Depth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site 2 </a:t>
                      </a:r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นนทบุรี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ott thalimedes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Depth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ott thalimedes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Depth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insitu leveltroll 400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Depth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insitu leveltroll 400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Depth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ecolog 800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Depth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insitu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baro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troll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bara_pr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site 3 </a:t>
                      </a:r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พิษณุโลก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ott thalimedes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Depth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ott thalimedes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Depth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25562"/>
          </a:xfrm>
        </p:spPr>
        <p:txBody>
          <a:bodyPr>
            <a:normAutofit/>
          </a:bodyPr>
          <a:lstStyle/>
          <a:p>
            <a:pPr algn="l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การตั้งค่า </a:t>
            </a:r>
            <a:r>
              <a:rPr lang="en-US" sz="3200" b="1" dirty="0" err="1" smtClean="0">
                <a:latin typeface="TH SarabunPSK" pitchFamily="34" charset="-34"/>
                <a:cs typeface="TH SarabunPSK" pitchFamily="34" charset="-34"/>
              </a:rPr>
              <a:t>ott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ecoLog800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ให้ส่งข้อมูลไปยังสถานีหลัก</a:t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ทำการหมุนเปิด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ott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ecoLog800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และทำการใส่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sim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card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เข้าไปในตัว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ott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ecoLog800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และทำการหมุนปิด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ecolog800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82232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นำสาย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duo-link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ด้านที่เป็น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usb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ต่อเข้ากับคอมพิวเตอร์ของเรา ส่วนด้านที่เป็นตัวรับ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IR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ให้นำไปแนบที่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interface IR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ecolog800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ดังรูปด้านขวา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 descr="http://www.fondriest.com/media/catalog/product/cache/1/image/9df78eab33525d08d6e5fb8d27136e95/o/t/xott_irdalink_usb.jpg.pagespeed.ic.6DMt91oQ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45704" y="1981200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4724400"/>
            <a:ext cx="20265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Duo-link cable</a:t>
            </a:r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419350"/>
            <a:ext cx="35052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ไปที่โปรแกรม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OTT Water Logger Operating Program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แล้วทำการเปิดโปรแกรมขึ้นมา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47725"/>
            <a:ext cx="679513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4938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4.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คลิ๊กเลือก</a:t>
            </a:r>
            <a:r>
              <a:rPr kumimoji="0" lang="th-TH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Setup Device </a:t>
            </a:r>
            <a:r>
              <a:rPr kumimoji="0" lang="th-TH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เพื่อเข้าไปที่เมนูสำหรับตั้งค่า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402911"/>
            <a:ext cx="6151563" cy="428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304800"/>
            <a:ext cx="3599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5.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คลิ๊ก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ขวาที่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myCom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แล้วเลือก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Manage 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914400"/>
            <a:ext cx="33813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4186535"/>
            <a:ext cx="658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จากนั้นคลิ๊กเลือกไปที่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Device Manager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เพื่อดูว่า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duo-link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เราต่ออยู่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port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ไหน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00" y="304800"/>
            <a:ext cx="9039100" cy="64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887" y="1438275"/>
            <a:ext cx="7580313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7200" y="533400"/>
            <a:ext cx="834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6.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ทำการเลือกอุปกรณ์ที่ใช้เชื่อมต่อ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,port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ที่ใช้เชื่อมต่อให้ตรงกับที่เราใช้งานจริงแล้ว ทำการกด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connect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562"/>
            <a:ext cx="6553200" cy="731838"/>
          </a:xfrm>
        </p:spPr>
        <p:txBody>
          <a:bodyPr>
            <a:normAutofit fontScale="90000"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โปรแกรมจะทำการ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download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การตั้งค่าปัจจุบันของ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ecolog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800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มาแสดงที่หน้าต่าง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90600"/>
            <a:ext cx="7551737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โดยเมนูต่างๆที่ปรากฎบนหน้าต่างนั้น ใช้งานดังนี้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เป็นส่วนของการตั้งชื่อบ่อที่เราทำการติดตั้ง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เป็นเมนูที่ใช้สำหรับตั้งค่าถี่ในการอ่านข้อมูลของ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ecolog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800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เป็นเมนูที่ใช้สำหรับตั้งค่าถี่ในการบันทึกข้อมูลของ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ecolog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800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เป็นเมนูที่ใช้ตั้งค่าให้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ecolog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800 update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เวลาให้เท่ากับคอมพิวเตอร์ของเรา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เป็นเมนูสำหรับเปิดใช้งานโมเด็มภายในตัว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ecolog800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เป็นไอคอนที่มีไว้สำหรับเข้าไปตั้งค่าการสื่อสารของ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ecolog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800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7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หากเราตั้งค่าทุกอย่างเรียบร้อยแล้วให้มาคลิ๊กที่นี่เพื่อนำค่าที่เราตั้งไปใส่ที่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ecolog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800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867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อุปกรณ์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Solar Charger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Controller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อุปกรณ์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แปลงแรงดันไฟฟ้า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12VDC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ให้เป็นแรงดันไฟฟ้าขนาด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24VDC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อุปกรณ์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แปลงแรงดันไฟฟ้า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12VDC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ให้เป็นแรงดันไฟฟ้าขนาด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5VDC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อุปกรณ์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เทอร์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โมสตัท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อุปกรณ์แปลงสัญญาณ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SDI-12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ให้เป็นสัญญาณ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RS-232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อุปกรณ์ป้องกันไฟกระโชกทางไฟฟ้ากระแสตรง(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DC Surge Protector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7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เบรกเกอร์สำหรับป้องกันกระแสไฟฟ้าไม่ให้มากเกินกว่าที่กำหนดและป้องกันการ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ลัดวงจร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8 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อุปกรณ์ป้องกันไฟกระโชกทางสายสัญญาณ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9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ชุดรีเลย์ทำหน้าที่เป็นสวิตซ์ตัดต่อวงควบคุมการเปิดปิดของกล้อง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10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พัดลมระบายอากาศ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11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อุปกรณ์รวบรวบข้อมูลปลายทางพร้อมโมเด็ม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2209800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7.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เมนูที่เราต้องตั้งค่าเพื่อให้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ecolog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800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สามารถส่งข้อมูลเข้าไปที่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server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ที่สถานีหลักได้คือเมนูหมายเลข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5,6 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โดยในส่วนหมายเลข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นั้นให้เราติ๊กเครื่องหมายถูกหน้าหัวข้อ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Modem connected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GPRS data transmission active</a:t>
            </a:r>
          </a:p>
          <a:p>
            <a:pPr>
              <a:buNone/>
            </a:pPr>
            <a:endParaRPr lang="th-TH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676400"/>
            <a:ext cx="276126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429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8.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ไปคลิ๊กเลือก</a:t>
            </a:r>
            <a:r>
              <a:rPr kumimoji="0" lang="th-TH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Setting </a:t>
            </a:r>
            <a:r>
              <a:rPr kumimoji="0" lang="th-TH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เพื่อเข้าไปตั้งค่าการส่งข้อมูล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h-TH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4419600"/>
            <a:ext cx="270067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828800"/>
            <a:ext cx="5629275" cy="453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3810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9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.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จะปรากฏหน้าจอให้เราตั้งค่าดังนี้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9.1.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หน้า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General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h-TH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เป็นการตั้งความถี่ในการส่งข้อมูล ปัจจุบันตั้งเป็นส่งทุก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15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นาที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เป็นการตั้งช่วงเวลาเริ่มส่งข้อมูล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เลือกรูปแบบไฟล์ที่จะส่งไปให้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server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ในที่นี้ให้เลือกเป็น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OTT MIS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ถ้าเลือกแบบอื่น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server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จะอ่านข้อมูลจาก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file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ที่ส่งไปไม่ได้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เป็นส่วนที่ให้เลือกว่าต้องการส่งข้อมูลอะไรไปให้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server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บ้าง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9.2.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หน้า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Operator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ในหน้านี้เป็นการตั้งค่า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sim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card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โดยใส่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APN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ให้เป็น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dwr.tmvh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นอกนั้นที่เหลือให้เว้นว่างให้หมด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752600"/>
            <a:ext cx="48768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9.3.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หน้า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FTP</a:t>
            </a:r>
            <a:endParaRPr lang="en-US" sz="2400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524000"/>
            <a:ext cx="48672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user name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FTP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ทุกสถานใช้เหมือนกันคือ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sendftp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password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FTP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ทุกสถานใช้เหมือนกันคือ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123456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ip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server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ที่เราจะส่งข้อมูลไป โดยในที่นี้เราจะส่งข้อมูลไปที่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SCADA server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โดย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SCADA server ip:192.168.99.2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เป็นชื่อ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folder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ที่อยู่ในเครื่อง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SCADA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ที่เราจะส่งข้อมูลไปเก็บไว้ โดยในแต่ละสถานีจะต้องชื่อไม่เหมือนกัน และต้องเข้าไปทำการสร้าง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folder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ไว้ที่เครื่อง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SCADA server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ก่อนจึงจะสามารถส่งข้อมูลไปได้</a:t>
            </a: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เมื่อเราตั้งค่าทุกอย่างเสร็จแล้วให้กด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OK</a:t>
            </a:r>
          </a:p>
          <a:p>
            <a:pPr>
              <a:buNone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   10. 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จะกลับมาที่เมนูหลักให้คลิ๊กเลือก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Save to device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เพื่อทำการนำค่าที่เราตั้งไปใส่ใน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ott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ecolog800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25" y="4257675"/>
            <a:ext cx="37242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1"/>
            <a:ext cx="8229600" cy="9143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จะขึ้นหน้าจอดังรูปด้านล่าง ให้เรากดเลือก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NO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เพื่อทำการ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update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ข้อมูลที่เราแก้ไขเข้าไปที่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ecolog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800 (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ถ้าเลือก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Yes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จะไม่ทำการ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update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ข้อมูลที่เราทำการแก้ไขใหม่ไปให้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ecolog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800)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371600"/>
            <a:ext cx="49434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505201"/>
            <a:ext cx="8229600" cy="91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โดยเมื่อโปรแกรม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Update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ข้อมูลเสร็จเรียบร้อยแล้วจะขึ้นข้อความว่า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Upload Successful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4114800"/>
            <a:ext cx="3962400" cy="258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อุปกรณ์รวบรวมข้อมูลปลายทางพร้อม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โมเด็ม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3200" dirty="0"/>
              <a:t> </a:t>
            </a:r>
            <a:r>
              <a:rPr lang="en-US" sz="3200" dirty="0" err="1"/>
              <a:t>eWON</a:t>
            </a:r>
            <a:r>
              <a:rPr lang="en-US" sz="3200" dirty="0"/>
              <a:t> </a:t>
            </a:r>
            <a:r>
              <a:rPr lang="th-TH" sz="3200" dirty="0"/>
              <a:t>รุ่น </a:t>
            </a:r>
            <a:r>
              <a:rPr lang="en-US" sz="3200" dirty="0"/>
              <a:t>Flexy201 </a:t>
            </a:r>
            <a:br>
              <a:rPr lang="en-US" sz="3200" dirty="0"/>
            </a:br>
            <a:endParaRPr lang="en-US" sz="3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066800"/>
            <a:ext cx="41021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685800" y="4272677"/>
            <a:ext cx="7010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โดยใส่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extension card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เข้าไปเพิ่มดังนี้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FLA 3301 (2 Serial Ports Extension Card 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2.FLX3401(8DI-4AI-2DO Extension Card)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3.FLB 3202(3G GSM Extension Card )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1524000" y="228600"/>
            <a:ext cx="59436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 Model : FLEXY201</a:t>
            </a:r>
            <a:endParaRPr lang="en-US" sz="4000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143000"/>
            <a:ext cx="3581400" cy="25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838200" y="3962400"/>
            <a:ext cx="7010400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หน้าที่และหลักการทำงาน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201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จะเป็นส่วนที่ทำการประมวลผลข้อมูล  เก็บข้อมูลที่อ่านได้จากเซนเซอร์เพื่อใช้สำหรับเรียกดูย้อนหลัง และเป็นส่วนที่เราสามารถตั้งโปรแกรมการทำงานของ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ได้ นอกจากนี้ส่วนนี้ยังเป็นตัวจ่ายไฟเลี้ยงให้กับ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Extension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ที่มาต่อกับมันด้วย</a:t>
            </a:r>
          </a:p>
          <a:p>
            <a:pPr>
              <a:lnSpc>
                <a:spcPct val="150000"/>
              </a:lnSpc>
            </a:pP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1981200" y="338316"/>
            <a:ext cx="5257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Extension card: FLA 3301 </a:t>
            </a:r>
            <a:endParaRPr lang="en-US" sz="4000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447800"/>
            <a:ext cx="1433513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762000" y="4419600"/>
            <a:ext cx="7010400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หน้าที่และหลักการทำงาน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	หน้าที่ของ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Card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นี้คือทำให้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สามารถอ่านค่าจาก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Sensor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ที่มี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output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เป็น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serial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เช่น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RS232 ,Rs485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Rs422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ได้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และใช้รับข้อมูลภาพจากกล้องด้วย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lnSpc>
                <a:spcPct val="150000"/>
              </a:lnSpc>
            </a:pP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/>
          <a:lstStyle/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12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แบตเตอรี่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ขนาด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12VDC 40Ah 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13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อุปกรณ์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แสดงผลแบบ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HMI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ขนาด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นิ้ว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14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กล้อง 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15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สวิตซ์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ตรวจจับการเปิดหรือปิดประตูตู้ควบคุม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2438400" y="152400"/>
            <a:ext cx="425926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Extension card: FLB 3202</a:t>
            </a:r>
            <a:endParaRPr lang="en-US" sz="4000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914400"/>
            <a:ext cx="14001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990600" y="4223241"/>
            <a:ext cx="7010400" cy="22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หน้าที่และหลักการทำงาน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	หน้าที่ของ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Card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นี้คือทำให้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สามารถ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เชื่อมต่อ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private network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ได้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ผ่านทางเครือข่าย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cellular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เพื่อให้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สามารถทำการส่งข้อมูลที่อ่านได้จาก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sensor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ไปยังสถานี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หลักได้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2698750" y="152400"/>
            <a:ext cx="41592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Extension card: FLX3401</a:t>
            </a:r>
            <a:endParaRPr lang="en-US" sz="4000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838200"/>
            <a:ext cx="14732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838200" y="3200400"/>
            <a:ext cx="70104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หน้าที่และหลักการทำงาน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	หน้าที่ของ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Card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นี้คือทำให้ </a:t>
            </a:r>
            <a:r>
              <a:rPr lang="en-US" sz="20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สามารถอ่านค่าจาก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Sensor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ที่มี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output 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1.เป็นคลื่น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Pulse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เช่น 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door switch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โดย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อ่านค่าผ่าน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port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digital input(DI)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20 </a:t>
            </a:r>
            <a:r>
              <a:rPr lang="en-US" sz="2000" dirty="0" err="1">
                <a:latin typeface="TH SarabunPSK" pitchFamily="34" charset="-34"/>
                <a:cs typeface="TH SarabunPSK" pitchFamily="34" charset="-34"/>
              </a:rPr>
              <a:t>mA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0 - 10 </a:t>
            </a:r>
            <a:r>
              <a:rPr lang="en-US" sz="2000" dirty="0" err="1" smtClean="0">
                <a:latin typeface="TH SarabunPSK" pitchFamily="34" charset="-34"/>
                <a:cs typeface="TH SarabunPSK" pitchFamily="34" charset="-34"/>
              </a:rPr>
              <a:t>Vdc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เช่น ระดับแรงดันของแบตเตอรี่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โดยอ่านค่าผ่าน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port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analog input(AI)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นอกจากนี้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card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นี้ยังสามารถใช้ควบคุมการเปิดปิดอุปกรณ์อื่นด้วย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port  R (Relay)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อีกด้วย</a:t>
            </a:r>
            <a:endParaRPr lang="en-US" sz="20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ซึ่งในโครงการนี้เราใช้เพื่อควบคุมการปิด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เปิดของพัดลมและจอแสดงผล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ตาราง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ของสถานีสนาม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1276350"/>
          <a:ext cx="7696199" cy="4972050"/>
        </p:xfrm>
        <a:graphic>
          <a:graphicData uri="http://schemas.openxmlformats.org/drawingml/2006/table">
            <a:tbl>
              <a:tblPr/>
              <a:tblGrid>
                <a:gridCol w="2628869"/>
                <a:gridCol w="2413892"/>
                <a:gridCol w="2653438"/>
              </a:tblGrid>
              <a:tr h="44958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station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IP</a:t>
                      </a:r>
                      <a:r>
                        <a:rPr lang="en-US" sz="3200" b="0" i="0" u="none" strike="noStrike" baseline="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address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subnet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site 1 </a:t>
                      </a:r>
                      <a:r>
                        <a:rPr lang="th-TH" sz="3200" b="0" i="0" u="none" strike="noStrike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สงขลา</a:t>
                      </a:r>
                      <a:endParaRPr lang="th-TH" sz="3200" b="0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IP</a:t>
                      </a:r>
                      <a:r>
                        <a:rPr lang="en-US" sz="3200" b="0" i="0" u="none" strike="noStrike" baseline="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3200" b="0" i="0" u="none" strike="noStrike" dirty="0" err="1" smtClean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sim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: 10.51.0.3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ewon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192.168.1.1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255.255.255.248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display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192.168.1.2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255.255.255.248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site 2 </a:t>
                      </a:r>
                      <a:r>
                        <a:rPr lang="th-TH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นนทบุรี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IP 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sim:10.51.0.4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ewon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192.168.1.9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255.255.255.248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display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192.168.1.10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255.255.255.248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site 3 </a:t>
                      </a:r>
                      <a:r>
                        <a:rPr lang="th-TH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พิษณุโลก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IP 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sim:10.51.0.5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ewon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192.168.1.17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255.255.255.248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display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192.168.1.18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255.255.255.248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การตั้งค่าพื้นฐานของ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 err="1" smtClean="0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รุ่น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Flexy201</a:t>
            </a:r>
            <a:br>
              <a:rPr lang="en-US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การตั้งค่าอุปกรณ์ </a:t>
            </a:r>
            <a:r>
              <a:rPr lang="en-US" sz="3600" b="1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ให้สามารถส่งข้อมูลผ่าน 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SIM</a:t>
            </a:r>
            <a:br>
              <a:rPr lang="en-US" sz="36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2700" dirty="0" smtClean="0">
                <a:latin typeface="TH SarabunPSK" pitchFamily="34" charset="-34"/>
                <a:cs typeface="TH SarabunPSK" pitchFamily="34" charset="-34"/>
              </a:rPr>
              <a:t>1.1.</a:t>
            </a:r>
            <a:r>
              <a:rPr lang="th-TH" sz="2700" dirty="0" smtClean="0"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ทำการปิดระบบไฟฟ้าภายในตู้ควบคุมก่อนโดยการสับเบรกเกอร์ลง จากนั้นให้ทำการดึงการ์ด </a:t>
            </a:r>
            <a:r>
              <a:rPr lang="en-US" sz="2700" dirty="0">
                <a:latin typeface="TH SarabunPSK" pitchFamily="34" charset="-34"/>
                <a:cs typeface="TH SarabunPSK" pitchFamily="34" charset="-34"/>
              </a:rPr>
              <a:t>FLB 3202 </a:t>
            </a: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ออกจาก </a:t>
            </a:r>
            <a:r>
              <a:rPr lang="en-US" sz="27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7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7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เพื่อทำการใส่ </a:t>
            </a:r>
            <a:r>
              <a:rPr lang="en-US" sz="2700" dirty="0">
                <a:latin typeface="TH SarabunPSK" pitchFamily="34" charset="-34"/>
                <a:cs typeface="TH SarabunPSK" pitchFamily="34" charset="-34"/>
              </a:rPr>
              <a:t>SIM card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32766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1.2.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ใ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ส่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SIM card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ไปที่ตำแหน่งตามที่ชี้ในรูปด้านล่าง 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05800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1066800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1.3.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ทำการเสียบการ์ด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FLB 3202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กลับเข้าไปที่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ที่ตำแหน่งเดิม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1.4.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ต่อเสา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Yagi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เข้าที่จุดต่อเสาอากาศของ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FLB 3202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ดังรูปด้านล่าง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8129" name="Object 1"/>
          <p:cNvGraphicFramePr>
            <a:graphicFrameLocks noChangeAspect="1"/>
          </p:cNvGraphicFramePr>
          <p:nvPr/>
        </p:nvGraphicFramePr>
        <p:xfrm>
          <a:off x="786685" y="1981200"/>
          <a:ext cx="7823915" cy="4114800"/>
        </p:xfrm>
        <a:graphic>
          <a:graphicData uri="http://schemas.openxmlformats.org/presentationml/2006/ole">
            <p:oleObj spid="_x0000_s48129" name="Visio" r:id="rId3" imgW="7561854" imgH="3979901" progId="Visio.Drawing.11">
              <p:embed/>
            </p:oleObj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3124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1.5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ต่อสาย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LAN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ระหว่างเครื่องคอมพิวเตอร์เข้ากับ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จากนั้นให้ทำการสับเบรกเกอร์ขึ้นเพื่อจ่ายไฟฟ้าให้กับ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อุปกรณ์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1.6.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อุปกรณ์จะใช้เวลาในการเปิดเครื่องประมาณ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1-2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นาที ถ้ารู้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ที่สถานีนั้นๆ สามารถเปิดโปรแกรมบราวเซอร์และพิมพ์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จะสามารถเข้าไปตั้งค่าอุปกรณ์ได้เลย 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1.7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ถ้าไม่รู้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สามารถใช้โปรแกรม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eBuddy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ทำการสแกนหาอุปกรณ์ได้ โดยสามารถเข้าไปดาวโหลดโปรแกรมได้ตามลิงค์ด้านล่าง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2400" u="sng" dirty="0">
                <a:latin typeface="TH SarabunPSK" pitchFamily="34" charset="-34"/>
                <a:cs typeface="TH SarabunPSK" pitchFamily="34" charset="-34"/>
                <a:hlinkClick r:id="rId2"/>
              </a:rPr>
              <a:t>https://websupport.ewon.biz/support/product/download-zone/all-software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590800" y="3352800"/>
            <a:ext cx="44958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04800" y="609600"/>
            <a:ext cx="49968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1.8.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ให้ทำการติดตั้งโปรแกรม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eBuddy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ตามขั้นตอนจนเสร็จ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1.9.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ดับเบิลคลิกที่ไอคอน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eBubby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ตามรูปด้านล่าง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3962400" y="1752600"/>
            <a:ext cx="1295400" cy="99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28194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โปรแกรมจะแสดงรายละเอียดต่างๆ ของอุปกรณ์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รวมถึง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ของอุปกรณ์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838200" y="3276600"/>
            <a:ext cx="769620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04800" y="228600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1.11.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ถ้า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IP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ของเครื่องคอมพิวเตอร์อยู่วงเดียวกันกับอุปกรณ์แล้ว เราสามารถคลิกขวาที่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IP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จากนั้นเลือก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Open in Browser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เพื่อเข้าไปตั้งค่าอุปกรณ์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eWON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Flexy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เลยดังรูปด้านล่าง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792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1.12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ถ้าเครื่องคอมพิวเตอร์ของเรามี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อยู่คนละวงกับอุปกรณ์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เราจะต้องทำการเปลี่ยน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ของเครื่องคอมพิวเตอร์ให้อยู่ในวงเดียวกับอุปกรณ์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ก่อนถึงจะสามารถเข้าไปทำการตั้งค่าได้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400" dirty="0">
                <a:latin typeface="TH SarabunPSK" pitchFamily="34" charset="-34"/>
                <a:cs typeface="TH SarabunPSK" pitchFamily="34" charset="-34"/>
              </a:rPr>
            </a:b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1.13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.(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สำหรับ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Windows10)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การเปลี่ยน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ของเครื่องสามารถทำได้โดยการคลิกขวาที่ไอคอนอินเตอร์เน็ตที่มุมขวาล่างของหน้าจอ จากนั้นให้คลิกซ้ายเลือกที่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Open Network &amp; Internet settings </a:t>
            </a:r>
            <a:br>
              <a:rPr lang="en-US" sz="2400" dirty="0">
                <a:latin typeface="TH SarabunPSK" pitchFamily="34" charset="-34"/>
                <a:cs typeface="TH SarabunPSK" pitchFamily="34" charset="-34"/>
              </a:rPr>
            </a:b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743200" y="2133600"/>
            <a:ext cx="3657600" cy="1447800"/>
          </a:xfrm>
          <a:prstGeom prst="rect">
            <a:avLst/>
          </a:prstGeom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457200" y="3581400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1.14.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ให้คลิกซ้ายที่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Change adapter options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ดังรูปด้านล่าง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b="8732"/>
          <a:stretch/>
        </p:blipFill>
        <p:spPr bwMode="auto">
          <a:xfrm>
            <a:off x="1524000" y="3994150"/>
            <a:ext cx="5731510" cy="2787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95400"/>
            <a:ext cx="8229600" cy="5257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/>
              <a:t>ภาพการติดตั้งอุปกรณ์ที่สถานีสนาม</a:t>
            </a:r>
            <a:endParaRPr lang="en-US" sz="32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304800" y="228600"/>
            <a:ext cx="6947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1.15.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คลิกขวาที่ไอคอนอินเตอร์เน็ตจากนั้นคลิกซ้ายเลือก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Properties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ตามรูปด้านล่าง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905000" y="685800"/>
            <a:ext cx="5181600" cy="2743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04800" y="3276600"/>
            <a:ext cx="5248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1.16. </a:t>
            </a:r>
            <a:r>
              <a:rPr kumimoji="0" lang="th-TH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ดับเบิลคลิกที่ 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Internet Protocol Version 4 (TCP/IPv4)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133600" y="3962400"/>
            <a:ext cx="4572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1.17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คลิกซ้ายเลือกที่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Use the following IP address: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จากนั้นตั้ง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Subnet mask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และกด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OK</a:t>
            </a:r>
            <a:br>
              <a:rPr lang="en-US" sz="2400" dirty="0">
                <a:latin typeface="TH SarabunPSK" pitchFamily="34" charset="-34"/>
                <a:cs typeface="TH SarabunPSK" pitchFamily="34" charset="-34"/>
              </a:rPr>
            </a:b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438400" y="1295400"/>
            <a:ext cx="43434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1.18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เปิดโปรแกรมบราวเซอร์จากนั้นพิมพ์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ของอุปกรณ์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และกด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Enter</a:t>
            </a:r>
            <a:br>
              <a:rPr lang="en-US" sz="2400" dirty="0">
                <a:latin typeface="TH SarabunPSK" pitchFamily="34" charset="-34"/>
                <a:cs typeface="TH SarabunPSK" pitchFamily="34" charset="-34"/>
              </a:rPr>
            </a:b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1.19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ให้ทำการกรอก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Username :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adm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Password : 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adm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จากนั้นให้คลิกซ้ายที่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Login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/>
        </p:blipFill>
        <p:spPr bwMode="auto">
          <a:xfrm>
            <a:off x="2895600" y="1066800"/>
            <a:ext cx="3200400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b="33316"/>
          <a:stretch/>
        </p:blipFill>
        <p:spPr bwMode="auto">
          <a:xfrm>
            <a:off x="914400" y="1828800"/>
            <a:ext cx="7391400" cy="327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609600"/>
            <a:ext cx="22140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1.20.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คลิกซ้ายที่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Wizards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0" y="304800"/>
            <a:ext cx="28007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21.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คลิกซ้ายที่ไอคอน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Internet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886200" y="838200"/>
            <a:ext cx="1600200" cy="10668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81000" y="1900535"/>
            <a:ext cx="63097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1.22.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ที่ช่อง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Interface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เลือก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Modem Connection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จากนั้นคลิกซ้ายที่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Next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555" t="2922" r="952"/>
          <a:stretch/>
        </p:blipFill>
        <p:spPr bwMode="auto">
          <a:xfrm>
            <a:off x="1295400" y="2514600"/>
            <a:ext cx="6553200" cy="35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304800" y="152400"/>
            <a:ext cx="5402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1.23.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ที่ช่อง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APN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ให้พิมพ์คำว่า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dwr.tmvh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จากนั้นคลิกซ้ายที่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Next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609600"/>
            <a:ext cx="6553200" cy="2667000"/>
          </a:xfrm>
          <a:prstGeom prst="rect">
            <a:avLst/>
          </a:prstGeom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381000" y="3352800"/>
            <a:ext cx="5444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1.24.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คลิกเลือกที่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Maintain connection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จากนั้นคลิกซ้ายที่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Next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981200" y="3810000"/>
            <a:ext cx="5257800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457200" y="228600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1.25.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คลิกซ้ายที่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Next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371600" y="685800"/>
            <a:ext cx="6172200" cy="2819400"/>
          </a:xfrm>
          <a:prstGeom prst="rect">
            <a:avLst/>
          </a:prstGeom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457200" y="3581400"/>
            <a:ext cx="45239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1.26.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คลิกซ้ายที่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Next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เพื่อทำการทดสอบการเชื่อมต่อ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447800" y="4038600"/>
            <a:ext cx="59436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457200" y="95071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1.27.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ถ้าขึ้นเครื่องหมายถูกที่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WAN connection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แสดงว่าสามารถเชื่อมต่อได้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(SIM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ที่ใช้นั้นจะเป็น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SIM VPN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จึงไม่สามารถเชื่อมต่ออินเตอร์เน็ตได้ 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Internet connection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จึงมีเครื่องหมายกากบาท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)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จากนั้นให้คลิกซ้ายที่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Finish 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เพื่อเป็นการจบขั้นตอนการตั้งค่า ตามรูปด้านล่าง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905000" y="1524000"/>
            <a:ext cx="548640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ตรวจสอบและตั้งค่า </a:t>
            </a:r>
            <a:r>
              <a:rPr lang="en-US" sz="3600" b="1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b="1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ผ่านทาง tag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33400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2.1.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คลิ๊กเลือก Values เพื่อเข้าไปตรวจสอบค่าและตั้งค่าของ tag ภายใน ewon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81200"/>
            <a:ext cx="6781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1066800"/>
          </a:xfrm>
        </p:spPr>
        <p:txBody>
          <a:bodyPr/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จะปรากฎหน้าจอแสดง tag ทั้งหมดที่อยู่ภายในตัว ewon ดังรูปด้านล่าง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8153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16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แผงโซล่าเซลล์ขนาด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80W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17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เป็นเสาอากาศแบบยากิ อัตราขยาย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18dBi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18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ตู้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สำหรับใส่อุปกรณ์สถานีสนาม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19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ตู้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สำหรับติดตั้งอุปกรณ์ตรวจวัดระดับน้ำ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1"/>
            <a:ext cx="8229600" cy="121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โดย tag ต่างๆ ที่อยู่ในตัว ewon มีสามารถแบ่งออกได้เป็น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ชุด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1.tag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สำหรับตรวจสอบและควบคุมระบบภายในตู้ควบคุม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38400" y="1828800"/>
          <a:ext cx="4267200" cy="3509010"/>
        </p:xfrm>
        <a:graphic>
          <a:graphicData uri="http://schemas.openxmlformats.org/drawingml/2006/table">
            <a:tbl>
              <a:tblPr/>
              <a:tblGrid>
                <a:gridCol w="873156"/>
                <a:gridCol w="971739"/>
                <a:gridCol w="2422305"/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Digital</a:t>
                      </a:r>
                      <a:endParaRPr lang="en-US" sz="16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tag address</a:t>
                      </a:r>
                      <a:endParaRPr lang="en-US" sz="16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รายละเอียดของ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tag</a:t>
                      </a:r>
                      <a:endParaRPr lang="en-US" sz="16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alarm_door</a:t>
                      </a:r>
                      <a:endParaRPr lang="en-US" sz="16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10001</a:t>
                      </a:r>
                      <a:endParaRPr lang="en-US" sz="16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สถานะของประตูตู้ควบคุม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</a:t>
                      </a:r>
                      <a:b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</a:b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ปิด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, 1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เปิด</a:t>
                      </a:r>
                      <a:endParaRPr lang="en-US" sz="16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on_24V</a:t>
                      </a:r>
                      <a:endParaRPr lang="en-US" sz="16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10002</a:t>
                      </a:r>
                      <a:endParaRPr lang="en-US" sz="16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ใช้สำหรับสั่งให้ตัวแปลงไฟ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12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Vdc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to 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Vdc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ทำงานเพื่อเลี้ยงพัดลมและจอแสดงผล</a:t>
                      </a:r>
                      <a:endParaRPr lang="en-US" sz="16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switch_cctv</a:t>
                      </a:r>
                      <a:endParaRPr lang="en-US" sz="16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10003</a:t>
                      </a:r>
                      <a:endParaRPr lang="en-US" sz="16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สั่งเปิด/ปิด กล้อง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/>
                      </a:r>
                      <a:b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</a:b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คือปิดกล้อง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,1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คือเปิดกล้อง</a:t>
                      </a:r>
                      <a:endParaRPr lang="en-US" sz="16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R_display</a:t>
                      </a:r>
                      <a:endParaRPr lang="en-US" sz="16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10004</a:t>
                      </a:r>
                      <a:endParaRPr lang="en-US" sz="16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สั่งเปิด/ปิด จอแสดงผล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/>
                      </a:r>
                      <a:b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</a:b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คือปิดจอแสดงผล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,</a:t>
                      </a:r>
                      <a:b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</a:b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คือเปิดจอแสดงผล</a:t>
                      </a:r>
                      <a:endParaRPr lang="en-US" sz="16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ntp_display</a:t>
                      </a:r>
                      <a:endParaRPr lang="en-US" sz="16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10005</a:t>
                      </a:r>
                      <a:endParaRPr lang="en-US" sz="160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ใช้สั่งให้จอแสดงผลปรับค่าเวลาของจอให้ตรงกับ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ewon</a:t>
                      </a:r>
                      <a:endParaRPr lang="en-US" sz="16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43000" y="990600"/>
          <a:ext cx="6705600" cy="4988283"/>
        </p:xfrm>
        <a:graphic>
          <a:graphicData uri="http://schemas.openxmlformats.org/drawingml/2006/table">
            <a:tbl>
              <a:tblPr/>
              <a:tblGrid>
                <a:gridCol w="1278997"/>
                <a:gridCol w="1297269"/>
                <a:gridCol w="1187641"/>
                <a:gridCol w="2941693"/>
              </a:tblGrid>
              <a:tr h="2491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analog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tag address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tag type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รายละเอียดของ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tag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2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Batt_level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40001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ใช้สำหรับตรวสอบแรงดันของแบตเตอรี่ที่อยู่ในตู้ควบคุม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2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signal_dBm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40009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ใช้สำหรับตรวสอบสัญญาณ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Cellular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ในขณะนั้น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4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HourNOW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40011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int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เวลาในปัจจุบัน แสดงค่าชัวโมง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7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MinuteNOW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40013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int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เวลาในปัจจุบัน แสดงค่านาที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4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secondNOW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40015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int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เวลาในปัจจุบัน แสดงค่าวินาที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dayNOW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40017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int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เวลาในปัจจุบัน แสดงค่าวันที่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monthNOW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40019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int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เวลาในปัจจุบัน แสดงค่าเดือน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year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40021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int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เวลาในปัจจุบัน แสดงค่าปี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4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Min_keepLog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 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ใช้กำหนดว่าต้องการให้บันทึกข้อมูลทุกๆกี่นาที ค่าเริ่มต้นตั้งให้เก็บข้อมูลทุกๆ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10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นาที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4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delaySnap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int</a:t>
                      </a:r>
                      <a:endParaRPr lang="en-US" sz="16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ใช้สำหรับตั้งค่า ว่าจะให้กล้องทำการถ่ายภาพหลังจากเปิดประตูตู้ควบคุมกี่วินาที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581" marR="5158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2. tag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สำหรับตรวจสอบข้อมูลระดับน้ำและคุณภาพน้ำแต่ละบ่อ</a:t>
            </a:r>
            <a:endParaRPr lang="en-US" sz="26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โดย บ่อที่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1 tag address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ขึ้นต้นด้วย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401</a:t>
            </a:r>
          </a:p>
          <a:p>
            <a:pPr>
              <a:buNone/>
            </a:pP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บ่อที่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2 tag address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ขึ้นต้นด้วย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402</a:t>
            </a:r>
          </a:p>
          <a:p>
            <a:pPr>
              <a:buNone/>
            </a:pP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บ่อที่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3 tag address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ขึ้นต้นด้วย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403</a:t>
            </a:r>
          </a:p>
          <a:p>
            <a:pPr>
              <a:buNone/>
            </a:pP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บ่อที่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4 tag address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ขึ้นต้นด้วย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404</a:t>
            </a:r>
          </a:p>
          <a:p>
            <a:pPr>
              <a:buNone/>
            </a:pP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บ่อที่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5 tag address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ขึ้นต้นด้วย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405</a:t>
            </a:r>
          </a:p>
          <a:p>
            <a:pPr>
              <a:buNone/>
            </a:pP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บ่อที่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6 tag address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ขึ้นต้นด้วย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406</a:t>
            </a:r>
          </a:p>
          <a:p>
            <a:pPr>
              <a:buNone/>
            </a:pP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ซึ่งชื่อ tag ข้อมูลในแต่ละบ่อนั้น จะเหมือนกันแตกต่างกันที่ จะมีตัวเลขบอกใน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tag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ว่าค่าดังกล่าวนั้นเป็นข้อมูลของบ่อไหน เช่น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Depth1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คือระดับน้ำจากปากบ่อถึงผิวน้ำของบ่อที่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ส่วน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Depth2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คือระดับน้ำจากปากบ่อถึงผิวน้ำของบ่อที่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เป็นต้น ดังนั้นจะทำการอธิบายเฉพาะ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tag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ข้อมูลของบ่อที่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เท่านั้น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เนื่องจาก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tag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ที่สร้างขึ้นมานั้น สร้างไว้เผื่อให้สามารถเชื่อมต่อได้ทั้งอุปกรณ์วัดระดับน้ำและอุปกรณ์วัดคุณภาพน้ำ กรณีที่ต่อเพี่ยงอุปกรณ์วัดระดับน้ำ ค่าคุณภาพน้ำที่แสดงในจอแสดงผลจะเป็น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0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ทั้งหมด ส่วนเว็บไซด์นั้นสามารถเลือกนำเฉพาะข้อมูลที่ต้องการไปแสดงผลได้ โดยในแต่ละบ่อนั้นจะมี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tag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เหมือนกันหมดต่างกันที่มีตัวเลขบ่งบอกว่าเป็นข้อมูลของบ่อไหนต่อท้าย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397" y="228599"/>
          <a:ext cx="8839202" cy="6583733"/>
        </p:xfrm>
        <a:graphic>
          <a:graphicData uri="http://schemas.openxmlformats.org/drawingml/2006/table">
            <a:tbl>
              <a:tblPr/>
              <a:tblGrid>
                <a:gridCol w="1524003"/>
                <a:gridCol w="1143000"/>
                <a:gridCol w="1219200"/>
                <a:gridCol w="4952999"/>
              </a:tblGrid>
              <a:tr h="1696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analog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tag address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tag type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รายละเอียดของ tag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1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WL1_msl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40101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float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ค่าระดับน้ำในบ่อที่ 1 เทียบกับระดับน้ำทะเลปานกลาง ได้จาก zero_g1 - Depth1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Depth1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40103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float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ระยะจากปากบ่อถึงผิวน้ำของบ่อที่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1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zero_g1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40105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float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ความสูงของปากบ่อของบ่อที่ 1 เทียบกับระดับน้ำทะเลปานกลาง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R_min_wl1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40107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float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ค่าระดับน้ำสูงสุดที่เป็นไปได้ สำหรับบ่อที่ 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R_max_wl1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40109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float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ค่าระดับน้ำต่ำสุดที่เป็นไปได้ สำหรับบ่อที่ 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L_warn_wl1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40111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float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ระดับน้ำที่ให้มีการแจ้งเตือนเฝ้าระวังระดับน้ำต่ำ สำหรับบ่อที่ 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1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L_alarm_wl1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40113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float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ระดับน้ำที่ให้มีการแจ้งเตือนภัยระดับน้ำต่ำ สำหรับบ่อที่ 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H_warn_wl1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40115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float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ระดับน้ำที่ให้มีการแจ้งเตือนเฝ้าระวังระดับน้ำสูง สำหรับบ่อที่ 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1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H_alarm_wl1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40117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float</a:t>
                      </a: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ระดับน้ำที่ให้มีการแจ้งเตือนภัยระดับน้ำสูง สำหรับบ่อที่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2039" marR="2039" marT="20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399" y="152400"/>
          <a:ext cx="8763000" cy="6553200"/>
        </p:xfrm>
        <a:graphic>
          <a:graphicData uri="http://schemas.openxmlformats.org/drawingml/2006/table">
            <a:tbl>
              <a:tblPr/>
              <a:tblGrid>
                <a:gridCol w="1295401"/>
                <a:gridCol w="1219200"/>
                <a:gridCol w="1219200"/>
                <a:gridCol w="5029199"/>
              </a:tblGrid>
              <a:tr h="1092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st_alarm_wl1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40119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สถานะการแจ้งเตือนของระดับน้ำในบ่อที่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 </a:t>
                      </a:r>
                      <a:r>
                        <a:rPr lang="th-TH" sz="1800" b="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</a:t>
                      </a:r>
                      <a:r>
                        <a:rPr lang="th-TH" sz="1800" b="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ปกติ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,1 </a:t>
                      </a:r>
                      <a:r>
                        <a:rPr lang="th-TH" sz="1800" b="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เฝ้า</a:t>
                      </a:r>
                      <a:r>
                        <a:rPr lang="th-TH" sz="1800" b="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ระวัง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,2 </a:t>
                      </a:r>
                      <a:r>
                        <a:rPr lang="th-TH" sz="1800" b="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วิกฤต</a:t>
                      </a:r>
                      <a:endParaRPr lang="en-US" sz="1800" b="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ec1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40121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ค่าความนำไฟฟ้าของน้ำในบ่อที่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L_warn_ec1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40123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ระดับความนำไฟฟ้าที่ให้มีการแจ้งเตือนภัยว่าค่าความนำในน้ำต่ำให้เฝ้าระวัง สำหรับบ่อที่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L_alarm_ec1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40125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ระดับความนำไฟฟ้าที่ให้มีการแจ้งเตือนภัยว่าค่าความนำในน้ำต่ำถึงจุดวิกฤตแล้วสำหรับบ่อที่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H_warn_ec1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40127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ระดับความนำไฟฟ้าที่ให้มีการแจ้งเตือนภัยว่าค่าความนำในน้ำสูงให้เฝ้าระวัง สำหรับบ่อที่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H_alarm_ec1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40129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ระดับความนำไฟฟ้าที่ให้มีการแจ้งเตือนภัยว่าค่าความนำในน้ำสูงถึงจุดวิกฤตแล้วสำหรับบ่อที่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2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st_alarm_ec1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40131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สถานะการแจ้งเตือนของค่าความนำไฟฟ้าในบ่อที่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 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</a:t>
                      </a:r>
                      <a:r>
                        <a:rPr lang="th-TH" sz="180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ปกติ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,1 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เฝ้า</a:t>
                      </a:r>
                      <a:r>
                        <a:rPr lang="th-TH" sz="180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ระวัง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,2 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วิกฤต</a:t>
                      </a:r>
                      <a:endParaRPr lang="en-US" sz="18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ph1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40133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ค่าความเป็นกรด-ด่างของน้ำในบ่อที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33130" marR="331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52400"/>
          <a:ext cx="8762999" cy="6752803"/>
        </p:xfrm>
        <a:graphic>
          <a:graphicData uri="http://schemas.openxmlformats.org/drawingml/2006/table">
            <a:tbl>
              <a:tblPr/>
              <a:tblGrid>
                <a:gridCol w="1600200"/>
                <a:gridCol w="1371600"/>
                <a:gridCol w="990600"/>
                <a:gridCol w="4800599"/>
              </a:tblGrid>
              <a:tr h="607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L_warn_ph1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40135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ระดับความเป็นกรด-ด่างที่ให้มีการแจ้งเตือนภัยว่าค่าความเป็นกรด-ด่างในน้ำต่ำให้เฝ้าระวัง สำหรับบ่อที่ 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L_alarm_ph1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40137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ระดับความเป็นกรด-ด่างที่ให้มีการแจ้งเตือนภัยว่าค่าความเป็นกรด-ด่าง ในน้ำต่ำถึงจุดวิกฤตแล้วสำหรับบ่อที่ 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H_warn_ph1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40139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ระดับความเป็นกรด-ด่างที่ให้มีการแจ้งเตือนภัยว่าค่าความเป็นกรด-ด่างในน้ำสูงให้เฝ้าระวัง สำหรับบ่อที่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H_alarm_ph1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40141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ความเป็นกรด-ด่างที่ให้มีการแจ้งเตือนภัยว่าค่าความเป็นกรด-ด่างในน้ำสูงถึงจุดวิกฤตแล้วสำหรับบ่อที่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st_alarm_ph1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40143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สถานะการแจ้งเตือนของค่าความเป็นกรด-ด่างในบ่อที่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 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</a:t>
                      </a:r>
                      <a:r>
                        <a:rPr lang="th-TH" sz="180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ปกติ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,1 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เฝ้า</a:t>
                      </a:r>
                      <a:r>
                        <a:rPr lang="th-TH" sz="180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ระวัง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,2 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วิกฤต</a:t>
                      </a:r>
                      <a:endParaRPr lang="en-US" sz="18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2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temp1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40145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อุณหภูมิของน้ำในบ่อที่ 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L_warn_temp1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40147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ระดับอุณหภูมิที่ให้มีการแจ้งเตือนภัยว่าค่าอุณหภูมิในน้ำต่ำให้เฝ้าระวัง สำหรับบ่อที่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L_alarm_temp1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40149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ระดับอุณหภูมิที่ให้มีการแจ้งเตือนภัยว่าค่าอุณหภูมิ ในน้ำต่ำถึงจุดวิกฤตแล้วสำหรับบ่อที่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H_warn_temp1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40151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ระดับอุณหภูมิที่ให้มีการแจ้งเตือนภัยว่าค่าอุณหภูมิในน้ำสูงให้เฝ้าระวัง สำหรับบ่อที่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H_alarm_temp1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40153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ระดับอุณหภูมิที่ให้มีการแจ้งเตือนภัยว่าค่าอุณหภูมิในน้ำสูงถึงจุดวิกฤตแล้วสำหรับบ่อที่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89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st_alarm_temp1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40155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Float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สถานะการแจ้งเตือนของอุณหภูมิในบ่อที่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1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 </a:t>
                      </a:r>
                      <a:r>
                        <a:rPr lang="th-TH" sz="1800" b="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</a:t>
                      </a:r>
                      <a:r>
                        <a:rPr lang="th-TH" sz="1800" b="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ปกติ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,1 </a:t>
                      </a:r>
                      <a:r>
                        <a:rPr lang="th-TH" sz="1800" b="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เฝ้า</a:t>
                      </a:r>
                      <a:r>
                        <a:rPr lang="th-TH" sz="1800" b="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ระวัง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,2 </a:t>
                      </a:r>
                      <a:r>
                        <a:rPr lang="th-TH" sz="1800" b="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คือ วิกฤต</a:t>
                      </a:r>
                      <a:endParaRPr lang="en-US" sz="1800" b="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24242" marR="24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Download </a:t>
            </a:r>
            <a:r>
              <a:rPr lang="en-US" sz="3200" b="1" dirty="0" err="1">
                <a:latin typeface="TH SarabunPSK" pitchFamily="34" charset="-34"/>
                <a:cs typeface="TH SarabunPSK" pitchFamily="34" charset="-34"/>
              </a:rPr>
              <a:t>datalog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จาก </a:t>
            </a:r>
            <a:r>
              <a:rPr lang="en-US" sz="3200" b="1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200" dirty="0">
                <a:latin typeface="TH SarabunPSK" pitchFamily="34" charset="-34"/>
                <a:cs typeface="TH SarabunPSK" pitchFamily="34" charset="-34"/>
              </a:rPr>
            </a:br>
            <a:endParaRPr lang="en-US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4.1.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ที่หน้าเมนูหลักขอ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ให้คลิ๊กเลือกเมนู Values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524000"/>
            <a:ext cx="7162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จะปรากฏหน้าจอแสดงข้อมูลแบบ Real time ดังรูปด้านล่าง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19200"/>
            <a:ext cx="7543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700" dirty="0" smtClean="0">
                <a:latin typeface="TH SarabunPSK" pitchFamily="34" charset="-34"/>
                <a:cs typeface="TH SarabunPSK" pitchFamily="34" charset="-34"/>
              </a:rPr>
              <a:t>4.2.</a:t>
            </a: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ให้คลิ๊กเลือกปุ่ม </a:t>
            </a:r>
            <a:r>
              <a:rPr lang="en-US" sz="2700" dirty="0">
                <a:latin typeface="TH SarabunPSK" pitchFamily="34" charset="-34"/>
                <a:cs typeface="TH SarabunPSK" pitchFamily="34" charset="-34"/>
              </a:rPr>
              <a:t>HL Table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46650"/>
            <a:ext cx="7162800" cy="337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752600"/>
            <a:ext cx="7543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9600" y="464403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4.3.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จะปรากฎหน้าต่างขึ้นมาให้เราตั้งค่าช่วงเวลาเริ่มต้นและเวลาสิ้นสุดที่เราต้องการดูข้อมูลย้อนหลัง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อุปกรณ์ภายในตู้ใส่อุปกรณ์ตรวจวัด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2.1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ตู้ใส่อุปกรณ์ตรวจวัดแบบลูกลอย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80772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เมื่อกดปุ่ม Update แล้วที่หน้าต่างจะปรากฎข้อมูลย้อนหลังตามช่วงเวลาที่เราได้เลือกไว้ดังรูปด้านล่าง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400" dirty="0">
                <a:latin typeface="TH SarabunPSK" pitchFamily="34" charset="-34"/>
                <a:cs typeface="TH SarabunPSK" pitchFamily="34" charset="-34"/>
              </a:rPr>
            </a:b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5400"/>
            <a:ext cx="800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4.4.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หากต้องการ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export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ข้อมูลย้อนหลังเข้าคอมพิวเตอร์ของเราให้กดปุ่ม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533400"/>
            <a:ext cx="45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600200"/>
            <a:ext cx="7086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smtClean="0">
                <a:latin typeface="TH SarabunPSK" pitchFamily="34" charset="-34"/>
                <a:cs typeface="TH SarabunPSK" pitchFamily="34" charset="-34"/>
              </a:rPr>
              <a:t>4.5.</a:t>
            </a: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จะปรากฎหน้าต่างให้เราเลือกบันทึกไฟล์ </a:t>
            </a:r>
            <a:r>
              <a:rPr lang="en-US" sz="2700" dirty="0" err="1">
                <a:latin typeface="TH SarabunPSK" pitchFamily="34" charset="-34"/>
                <a:cs typeface="TH SarabunPSK" pitchFamily="34" charset="-34"/>
              </a:rPr>
              <a:t>datalogger</a:t>
            </a:r>
            <a:r>
              <a:rPr lang="en-US" sz="27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ให้เลือกบันทึกไฟล์แล้วกดตกลง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914400"/>
            <a:ext cx="716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จะได้ไฟล์ที่บันทึกข้อมูลย้อนหลังดังรูปด้านล่าง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400" dirty="0">
                <a:latin typeface="TH SarabunPSK" pitchFamily="34" charset="-34"/>
                <a:cs typeface="TH SarabunPSK" pitchFamily="34" charset="-34"/>
              </a:rPr>
            </a:b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524000"/>
            <a:ext cx="701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th-TH" sz="2900" b="1" dirty="0">
                <a:latin typeface="TH SarabunPSK" pitchFamily="34" charset="-34"/>
                <a:cs typeface="TH SarabunPSK" pitchFamily="34" charset="-34"/>
              </a:rPr>
              <a:t>อุปกรณ์แสดงผล</a:t>
            </a:r>
            <a:r>
              <a:rPr lang="th-TH" sz="2900" b="1" dirty="0" smtClean="0"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en-US" sz="29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9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900" b="1" dirty="0">
                <a:latin typeface="TH SarabunPSK" pitchFamily="34" charset="-34"/>
                <a:cs typeface="TH SarabunPSK" pitchFamily="34" charset="-34"/>
              </a:rPr>
              <a:t> ยี่ห้อ </a:t>
            </a:r>
            <a:r>
              <a:rPr lang="en-US" sz="2900" b="1" dirty="0">
                <a:latin typeface="TH SarabunPSK" pitchFamily="34" charset="-34"/>
                <a:cs typeface="TH SarabunPSK" pitchFamily="34" charset="-34"/>
              </a:rPr>
              <a:t>Omron </a:t>
            </a:r>
            <a:r>
              <a:rPr lang="th-TH" sz="2900" b="1" dirty="0">
                <a:latin typeface="TH SarabunPSK" pitchFamily="34" charset="-34"/>
                <a:cs typeface="TH SarabunPSK" pitchFamily="34" charset="-34"/>
              </a:rPr>
              <a:t>รุ่น </a:t>
            </a:r>
            <a:r>
              <a:rPr lang="en-US" sz="2900" b="1" dirty="0">
                <a:latin typeface="TH SarabunPSK" pitchFamily="34" charset="-34"/>
                <a:cs typeface="TH SarabunPSK" pitchFamily="34" charset="-34"/>
              </a:rPr>
              <a:t>NB5QTW01B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143001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หน้าแสดงผลข้อมูลมีดังนี้</a:t>
            </a:r>
          </a:p>
          <a:p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หน้าจอเริ่มต้น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Home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90600" y="2057400"/>
            <a:ext cx="73914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324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ไฟ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LED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แสดงการทำงานของเครื่อง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Home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เมื่อทำการกดหน้าจอจะกลับมาที่หน้าจอเริ่มต้นที่ใช้แสดงค่าระดับน้ำ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EC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เมื่อทำการกดหน้าจอจะเปลี่ยนไปแสดงค่าคุณภาพน้ำ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EC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ของบ่อสังเกตการณ์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pH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เมื่อทำการกดหน้าจอจะเปลี่ยนไปแสดงค่าคุณภาพน้ำ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pH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ของบ่อสังเกตการณ์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Temp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เมื่อทำการกดหน้าจอจะเปลี่ยนไปแสดงค่าอุณหภูมิ(มีหน่วยเป็นองศาเซลเซียส) จากเซนเซอร์ที่ตรวจวัดได้ของบ่อสังเกตการณ์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Setting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เมื่อทำการกด หน้าจอจะเปลี่ยนไปแสงหน้าตั้งค่าการทำงานของอุปกรณ์แสดงผล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7.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Back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เมื่อทำการกด หน้าจอจะเปลี่ยนกลับไปที่หน้าจอก่อนหน้านี้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8.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แสดงชื่อของบ่อบาดาล(ในส่วนของค่าระดับน้ำ) แต่ละแห่งโดยจะแสดงก็ต่อเมื่อได้ทำการตั้งชื่อ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แล้ว</a:t>
            </a:r>
          </a:p>
          <a:p>
            <a:pPr>
              <a:buNone/>
            </a:pPr>
            <a:r>
              <a:rPr lang="th-TH" sz="2400" dirty="0" smtClean="0"/>
              <a:t>หมายเลข </a:t>
            </a:r>
            <a:r>
              <a:rPr lang="en-US" sz="2400" dirty="0" smtClean="0"/>
              <a:t>9. </a:t>
            </a:r>
            <a:r>
              <a:rPr lang="th-TH" sz="2400" dirty="0" smtClean="0"/>
              <a:t>เป็นปุ่มที่ใช้สำหรับเข้าไปตั้งชื่อบ่อน้ำบาดาลแต่ละบ่อ</a:t>
            </a:r>
            <a:endParaRPr lang="en-US" sz="2400" dirty="0" smtClean="0"/>
          </a:p>
          <a:p>
            <a:pPr>
              <a:buNone/>
            </a:pPr>
            <a:r>
              <a:rPr lang="th-TH" sz="2400" dirty="0" smtClean="0"/>
              <a:t>หมายเลข </a:t>
            </a:r>
            <a:r>
              <a:rPr lang="en-US" sz="2400" dirty="0" smtClean="0"/>
              <a:t>10. </a:t>
            </a:r>
            <a:r>
              <a:rPr lang="th-TH" sz="2400" dirty="0" smtClean="0"/>
              <a:t>เป็นไฟแสดงระดับการแจ้งเตือนค่าระดับน้ำโดยจะมีไฟทั้งหมด </a:t>
            </a:r>
            <a:r>
              <a:rPr lang="en-US" sz="2400" dirty="0" smtClean="0"/>
              <a:t>3 </a:t>
            </a:r>
            <a:r>
              <a:rPr lang="th-TH" sz="2400" dirty="0" smtClean="0"/>
              <a:t>สี ได้แก่ สีแดงแสดงถึงค่าระดับน้ำสูงหรือต่ำกว่าค่าระดับเตือนภัยที่ได้ตั้งค่าไว้ สีเหลืองแสดงถึงค่าระดับน้ำอยู่ในระดับเฝ้าระวัง สีเขียวแสดงถึงค่าระดับน้ำในระดับปกติ</a:t>
            </a:r>
            <a:endParaRPr lang="en-US" sz="2400" dirty="0" smtClean="0"/>
          </a:p>
          <a:p>
            <a:pPr>
              <a:buNone/>
            </a:pP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1"/>
            <a:ext cx="8229600" cy="24383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หมายเลข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11.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เป็นช่องที่ใช้แสดงค่าระดับความลึก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(Depth)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ของบ่อน้ำบาดาล และค่าระดับน้ำทะเลปานกลาง(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msl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)ที่อุปกรณ์ตรวจวัดสามารถวัดได้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12.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เป็นช่องที่แสดงวันที่และเวลา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	เมื่อกดปุ่มสีเขียว(หมายเลข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9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)ที่หน้าจอเริ่มต้นหน้าจอแสดงผลจะเปลี่ยนไปที่หน้าตั้งชื่อบ่อน้ำบาดาลและจะมีรายละเอียดของค่า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Zero Gauge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ค่าระดับน้ำสูงสุดต่ำสุด ค่าระดับเฝ้าระวัง ค่าระดับเตือนภัย ดังรูปด้านล่าง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0" y="2514600"/>
            <a:ext cx="70104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ถ้าต้องการตั้งชื่อบ่อน้ำบาดาลให้กดที่ช่อง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Well No.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จากนั้นจะมี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keyboard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ขึ้นมาให้ทำการกดตั้งชื่อบ่อบาดาล เมื่อกดตั้งชื่อเสร็จแล้วให้กดที่ปุ่ม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Enter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95400" y="1143000"/>
            <a:ext cx="65532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1"/>
            <a:ext cx="8229600" cy="1371600"/>
          </a:xfrm>
        </p:spPr>
        <p:txBody>
          <a:bodyPr/>
          <a:lstStyle/>
          <a:p>
            <a:pPr>
              <a:buNone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หน้าจอแสดงค่าคุณภาพน้ำ 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EC, pH, Temp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             หน้าจอ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แสดงค่าคุณภาพน้ำทั้ง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3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หน้าจอจะมีโครงสร้างเหมือนกันแต่จะแตกต่างกันที่ค่าที่นำมาแสดงผลที่หน้าจอ และปุ่มกดที่ใช้ในการตั้งชื่อบ่อน้ำบาดาลนั้นจะเป็นหน้าเดียวกันทั้ง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ค่า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1524000"/>
            <a:ext cx="67056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Home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เมื่อทำการกด หน้าจอจะกลับมาที่หน้าจอเริ่มต้นที่ใช้แสดงค่าระดับน้ำ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Back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เมื่อทำการกด หน้าจอจะเปลี่ยนกลับไปที่หน้าจอก่อนหน้านี้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แสดงชื่อของบ่อบาดาล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ในส่วนของค่า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EC pH Temp)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แต่ละแห่งโดยจะแสดงก็ต่อเมื่อได้ทำการตั้งชื่อแล้ว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 เป็นช่องสำหรับแสดงค่าคุณภาพน้ำ จากรูปจะแสดงค่า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EC </a:t>
            </a:r>
          </a:p>
          <a:p>
            <a:pPr>
              <a:buNone/>
            </a:pP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เป็นไฟแสดงระดับการแจ้งเตือนโดยจะมีไฟทั้งหมด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สี ได้แก่ สีแดงแสดงถึงการเตือนภัย สีเหลืองแสดงถึงค่าอยู่ในระดับเฝ้าระวัง สีเขียวแสดงถึงค่าในระดับปกติ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เป็นปุ่มที่ใช้สำหรับเข้าไปตั้งชื่อบ่อน้ำบาดาลแต่ละบ่อ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ชื่อบ่อสำหรับค่า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EC, pH, Temp)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20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ส่วนของตัวประมวลผลและเก็บ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ข้อมูลของอุปกรณ์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ตรวจวัดระดับ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น้ำแบบลูกลอย ยี่ห้อ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OTT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รุ่น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Thalimedes</a:t>
            </a:r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21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ส่วนของ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Shaft Encoder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ของอุปกรณ์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ตรวจวัดระดับ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น้ำแบบลูกลอย ยี่ห้อ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OTT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รุ่น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Thalimedes</a:t>
            </a:r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22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อุปกรณ์แปลง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แรงดันไฟฟ้า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5VDC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แรงดันไฟฟ้า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1.5VDC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          เมื่อ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กดปุ่มสีเขียว(หมายเลข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)ที่หน้าจอแสดงค่า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EC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pH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Temp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หน้าจอแสดงผลจะเปลี่ยนไปที่หน้าตั้งชื่อบ่อน้ำบาดาลและจะมีรายละเอียดของค่า ดังรูปด้านล่าง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0" y="1447800"/>
            <a:ext cx="7086600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         ถ้า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ต้องการตั้งชื่อบ่อน้ำบาดาลให้กดที่ช่อง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Well No.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จากนั้นจะมี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keyboard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ขึ้นมาให้ทำการกดตั้งชื่อบ่อบาดาล เมื่อกดตั้งชื่อเสร็จแล้วให้กดที่ปุ่ม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Enter</a:t>
            </a:r>
            <a:br>
              <a:rPr lang="en-US" sz="2400" dirty="0">
                <a:latin typeface="TH SarabunPSK" pitchFamily="34" charset="-34"/>
                <a:cs typeface="TH SarabunPSK" pitchFamily="34" charset="-34"/>
              </a:rPr>
            </a:b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700" b="1" dirty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2700" b="1" dirty="0">
                <a:latin typeface="TH SarabunPSK" pitchFamily="34" charset="-34"/>
                <a:cs typeface="TH SarabunPSK" pitchFamily="34" charset="-34"/>
              </a:rPr>
              <a:t>หน้าจอตั้งค่า (</a:t>
            </a:r>
            <a:r>
              <a:rPr lang="en-US" sz="2700" b="1" dirty="0">
                <a:latin typeface="TH SarabunPSK" pitchFamily="34" charset="-34"/>
                <a:cs typeface="TH SarabunPSK" pitchFamily="34" charset="-34"/>
              </a:rPr>
              <a:t>Setting</a:t>
            </a:r>
            <a:r>
              <a:rPr lang="th-TH" sz="2700" b="1" dirty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838200"/>
            <a:ext cx="7620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เป็นช่องแสดงวันที่และเวลาของหน้าจอแสดงผล</a:t>
            </a:r>
            <a:endParaRPr lang="en-US" sz="26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เป็นช่องแสดงวันที่และเวลาของอุปกรณ์รวบรวมข้อมูล (</a:t>
            </a:r>
            <a:r>
              <a:rPr lang="en-US" sz="26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6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6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Update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ใช้กดเพื่อทำให้วันที่และเวลาของหน้าจอแสดงผลตรงกับเวลาของอุปกรณ์รวบรวมข้อมูล(</a:t>
            </a:r>
            <a:r>
              <a:rPr lang="en-US" sz="2600" dirty="0" err="1">
                <a:latin typeface="TH SarabunPSK" pitchFamily="34" charset="-34"/>
                <a:cs typeface="TH SarabunPSK" pitchFamily="34" charset="-34"/>
              </a:rPr>
              <a:t>eWON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600" dirty="0" err="1">
                <a:latin typeface="TH SarabunPSK" pitchFamily="34" charset="-34"/>
                <a:cs typeface="TH SarabunPSK" pitchFamily="34" charset="-34"/>
              </a:rPr>
              <a:t>Flexy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) </a:t>
            </a:r>
            <a:endParaRPr lang="en-US" sz="26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ใช้ปรับค่าความสว่างของหน้าจอแสดงผลโดยสามารถกดเพิ่มหรือลดความสว่างของหน้าจอได้จากการกดปุ่มเครื่องหมาย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+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–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หรือแตะที่ตัวเลขและพิมพ์ระดับความสว่างโดยระดับความสว่างสูงสุดของหน้าจอแสดงผลอยู่ที่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32</a:t>
            </a:r>
          </a:p>
          <a:p>
            <a:pPr>
              <a:buNone/>
            </a:pP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เป็นช่องสำหรับตั้งเวลาให้โหมดพักหน้าจอ(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screen saver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) ทำงานมีหน่วยเป็นนาที</a:t>
            </a:r>
            <a:endParaRPr lang="en-US" sz="26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Reboot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เมื่อกดจะทำให้หน้าจอแสดงผลเริ่มการทำงานใหม่</a:t>
            </a:r>
            <a:endParaRPr lang="en-US" sz="26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52400"/>
            <a:ext cx="4724400" cy="15240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th-TH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จบการนำเสนอ</a:t>
            </a:r>
            <a:endParaRPr lang="en-US" sz="8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ผลการค้นหารูปภาพสำหรับ ขอบคุณครับ"/>
          <p:cNvPicPr>
            <a:picLocks noChangeAspect="1" noChangeArrowheads="1"/>
          </p:cNvPicPr>
          <p:nvPr/>
        </p:nvPicPr>
        <p:blipFill>
          <a:blip r:embed="rId2" cstate="print"/>
          <a:srcRect t="43333" b="14445"/>
          <a:stretch>
            <a:fillRect/>
          </a:stretch>
        </p:blipFill>
        <p:spPr bwMode="auto">
          <a:xfrm>
            <a:off x="250017" y="1752600"/>
            <a:ext cx="8643966" cy="2895600"/>
          </a:xfrm>
          <a:prstGeom prst="rect">
            <a:avLst/>
          </a:prstGeom>
          <a:noFill/>
        </p:spPr>
      </p:pic>
      <p:pic>
        <p:nvPicPr>
          <p:cNvPr id="5" name="รูปภาพ 4" descr="eec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886200"/>
            <a:ext cx="7239001" cy="620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64820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บริษัท เอ็กซ์เปิร์ท เอ็นจิเนียริ่ง แอนด์ คอมมูนิเคชั่น จำกัด</a:t>
            </a:r>
          </a:p>
          <a:p>
            <a:pPr algn="ctr"/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สำนักงานใหญ่ตั้งอยู่เลขที่ 39 ซอยหมู่บ้านเสรี</a:t>
            </a:r>
            <a:r>
              <a:rPr lang="th-TH" sz="3000" b="1" dirty="0" err="1" smtClean="0">
                <a:latin typeface="TH SarabunPSK" pitchFamily="34" charset="-34"/>
                <a:cs typeface="TH SarabunPSK" pitchFamily="34" charset="-34"/>
              </a:rPr>
              <a:t>วิล</a:t>
            </a:r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ล่า แยก 1 แขวงหนองบอน </a:t>
            </a:r>
          </a:p>
          <a:p>
            <a:pPr algn="ctr"/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เขตประเวศ กรุงเทพมหานคร 10250</a:t>
            </a:r>
          </a:p>
          <a:p>
            <a:pPr algn="ctr"/>
            <a:endParaRPr lang="th-TH" sz="1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โทรศัพท์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02-399-3437-8 โทรสาร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: 02-399-3439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3943</TotalTime>
  <Words>4577</Words>
  <Application>Microsoft Office PowerPoint</Application>
  <PresentationFormat>On-screen Show (4:3)</PresentationFormat>
  <Paragraphs>492</Paragraphs>
  <Slides>94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6" baseType="lpstr">
      <vt:lpstr>Office Theme</vt:lpstr>
      <vt:lpstr>Visio</vt:lpstr>
      <vt:lpstr>อบรมการใช้งานสถานีสนาม โครงการพัฒนาระบบสารสนเทศเพื่อติดตามเฝ้าระวังสถานการณ์น้ำบาดาล ระยะที่ 1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การเชื่อมต่อภายในตู้ใส่อุปกรณ์ตรวจวัดยี่ห้อ OTT รุ่น Thalimedes</vt:lpstr>
      <vt:lpstr>2.2ตู้ใส่อุปกรณ์ตรวจวัดแบบหัววัดความดัน </vt:lpstr>
      <vt:lpstr>3. การเชื่อมต่อภายในสถานีสนาม </vt:lpstr>
      <vt:lpstr>Slide 13</vt:lpstr>
      <vt:lpstr>การตั้ง OTT รุ่น Thalimedes</vt:lpstr>
      <vt:lpstr>Slide 15</vt:lpstr>
      <vt:lpstr>3.ทำการ Create a workspace โดยเลือกที่ File เมนู “New Workspace”  จะแสดงหน้าต่างดังรูปนี้  </vt:lpstr>
      <vt:lpstr>4.การตั้งชื่อ New Station  </vt:lpstr>
      <vt:lpstr>5.การตั้งชื่อ New Sensor (Thalimedes) </vt:lpstr>
      <vt:lpstr>Slide 19</vt:lpstr>
      <vt:lpstr>Slide 20</vt:lpstr>
      <vt:lpstr>Slide 21</vt:lpstr>
      <vt:lpstr>การดูข้อมูลจากหน้าจอ OTT รุ่น Thalimedes   </vt:lpstr>
      <vt:lpstr>การตั้งค่า In-situ รุ่น Level TROLL 400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การตั้งค่า ott ecoLog800 ให้ส่งข้อมูลไปยังสถานีหลัก 1.ทำการหมุนเปิด ott ecoLog800 และทำการใส่ sim card เข้าไปในตัว ott ecoLog800  และทำการหมุนปิด ecolog800</vt:lpstr>
      <vt:lpstr>2.นำสาย duo-link ด้านที่เป็น usb ต่อเข้ากับคอมพิวเตอร์ของเรา ส่วนด้านที่เป็นตัวรับ IR ให้นำไปแนบที่ interface IR ของ ecolog800 ดังรูปด้านขวา</vt:lpstr>
      <vt:lpstr>3.ไปที่โปรแกรม OTT Water Logger Operating Program แล้วทำการเปิดโปรแกรมขึ้นมา</vt:lpstr>
      <vt:lpstr>Slide 35</vt:lpstr>
      <vt:lpstr>Slide 36</vt:lpstr>
      <vt:lpstr>Slide 37</vt:lpstr>
      <vt:lpstr>โปรแกรมจะทำการ download การตั้งค่าปัจจุบันของ ecolog 800 มาแสดงที่หน้าต่าง </vt:lpstr>
      <vt:lpstr>Slide 39</vt:lpstr>
      <vt:lpstr>Slide 40</vt:lpstr>
      <vt:lpstr>Slide 41</vt:lpstr>
      <vt:lpstr>Slide 42</vt:lpstr>
      <vt:lpstr>Slide 43</vt:lpstr>
      <vt:lpstr>9.3.หน้า FTP</vt:lpstr>
      <vt:lpstr>Slide 45</vt:lpstr>
      <vt:lpstr>Slide 46</vt:lpstr>
      <vt:lpstr>อุปกรณ์รวบรวมข้อมูลปลายทางพร้อมโมเด็ม  eWON รุ่น Flexy201  </vt:lpstr>
      <vt:lpstr>Slide 48</vt:lpstr>
      <vt:lpstr>Slide 49</vt:lpstr>
      <vt:lpstr>Slide 50</vt:lpstr>
      <vt:lpstr>Slide 51</vt:lpstr>
      <vt:lpstr>ตาราง IP ของสถานีสนาม</vt:lpstr>
      <vt:lpstr>การตั้งค่าพื้นฐานของ eWON รุ่น Flexy201 1. การตั้งค่าอุปกรณ์ Flexy ให้สามารถส่งข้อมูลผ่าน SIM 1.1.ให้ทำการปิดระบบไฟฟ้าภายในตู้ควบคุมก่อนโดยการสับเบรกเกอร์ลง จากนั้นให้ทำการดึงการ์ด FLB 3202 ออกจาก eWON Flexyเพื่อทำการใส่ SIM card   </vt:lpstr>
      <vt:lpstr>Slide 54</vt:lpstr>
      <vt:lpstr>Slide 55</vt:lpstr>
      <vt:lpstr>Slide 56</vt:lpstr>
      <vt:lpstr>Slide 57</vt:lpstr>
      <vt:lpstr>Slide 58</vt:lpstr>
      <vt:lpstr>1.12. ถ้าเครื่องคอมพิวเตอร์ของเรามี IP อยู่คนละวงกับอุปกรณ์ eWON Flexy เราจะต้องทำการเปลี่ยน IP ของเครื่องคอมพิวเตอร์ให้อยู่ในวงเดียวกับอุปกรณ์ eWON Flexy ก่อนถึงจะสามารถเข้าไปทำการตั้งค่าได้ 1.13.(สำหรับ Windows10)การเปลี่ยน IP ของเครื่องสามารถทำได้โดยการคลิกขวาที่ไอคอนอินเตอร์เน็ตที่มุมขวาล่างของหน้าจอ จากนั้นให้คลิกซ้ายเลือกที่ Open Network &amp; Internet settings  </vt:lpstr>
      <vt:lpstr>Slide 60</vt:lpstr>
      <vt:lpstr>1.17. คลิกซ้ายเลือกที่ Use the following IP address: จากนั้นตั้ง IP และ Subnet mask และกด OK </vt:lpstr>
      <vt:lpstr>1.18. เปิดโปรแกรมบราวเซอร์จากนั้นพิมพ์ IP ของอุปกรณ์ eWON Flexy และกด Enter 1.19. ให้ทำการกรอก Username :admและ Password : admจากนั้นให้คลิกซ้ายที่ Login </vt:lpstr>
      <vt:lpstr>Slide 63</vt:lpstr>
      <vt:lpstr>Slide 64</vt:lpstr>
      <vt:lpstr>Slide 65</vt:lpstr>
      <vt:lpstr>Slide 66</vt:lpstr>
      <vt:lpstr>Slide 67</vt:lpstr>
      <vt:lpstr>2.การตรวจสอบและตั้งค่า Ewon Flexy ผ่านทาง tag  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4.การ Download datalog จาก Ewon Flexy </vt:lpstr>
      <vt:lpstr>จะปรากฏหน้าจอแสดงข้อมูลแบบ Real time ดังรูปด้านล่าง </vt:lpstr>
      <vt:lpstr>4.2.ให้คลิ๊กเลือกปุ่ม HL Table </vt:lpstr>
      <vt:lpstr>Slide 79</vt:lpstr>
      <vt:lpstr>เมื่อกดปุ่ม Update แล้วที่หน้าต่างจะปรากฎข้อมูลย้อนหลังตามช่วงเวลาที่เราได้เลือกไว้ดังรูปด้านล่าง </vt:lpstr>
      <vt:lpstr>4.4.หากต้องการ export ข้อมูลย้อนหลังเข้าคอมพิวเตอร์ของเราให้กดปุ่ม</vt:lpstr>
      <vt:lpstr>4.5.จะปรากฎหน้าต่างให้เราเลือกบันทึกไฟล์ datalogger ให้เลือกบันทึกไฟล์แล้วกดตกลง </vt:lpstr>
      <vt:lpstr>จะได้ไฟล์ที่บันทึกข้อมูลย้อนหลังดังรูปด้านล่าง </vt:lpstr>
      <vt:lpstr>อุปกรณ์แสดงผลข้อมูล  ยี่ห้อ Omron รุ่น NB5QTW01B</vt:lpstr>
      <vt:lpstr>Slide 85</vt:lpstr>
      <vt:lpstr>Slide 86</vt:lpstr>
      <vt:lpstr>ถ้าต้องการตั้งชื่อบ่อน้ำบาดาลให้กดที่ช่อง Well No. จากนั้นจะมี keyboard ขึ้นมาให้ทำการกดตั้งชื่อบ่อบาดาล เมื่อกดตั้งชื่อเสร็จแล้วให้กดที่ปุ่ม Enter</vt:lpstr>
      <vt:lpstr>Slide 88</vt:lpstr>
      <vt:lpstr>Slide 89</vt:lpstr>
      <vt:lpstr>           เมื่อกดปุ่มสีเขียว(หมายเลข 6)ที่หน้าจอแสดงค่า EC หรือ pH หรือ Temp หน้าจอแสดงผลจะเปลี่ยนไปที่หน้าตั้งชื่อบ่อน้ำบาดาลและจะมีรายละเอียดของค่า ดังรูปด้านล่าง</vt:lpstr>
      <vt:lpstr>          ถ้าต้องการตั้งชื่อบ่อน้ำบาดาลให้กดที่ช่อง Well No. จากนั้นจะมี keyboard ขึ้นมาให้ทำการกดตั้งชื่อบ่อบาดาล เมื่อกดตั้งชื่อเสร็จแล้วให้กดที่ปุ่ม Enter </vt:lpstr>
      <vt:lpstr>3.หน้าจอตั้งค่า (Setting) </vt:lpstr>
      <vt:lpstr>Slide 93</vt:lpstr>
      <vt:lpstr>Slide 94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อบรมการ</dc:title>
  <dc:creator>Windows User</dc:creator>
  <cp:lastModifiedBy>Windows User</cp:lastModifiedBy>
  <cp:revision>119</cp:revision>
  <dcterms:created xsi:type="dcterms:W3CDTF">2018-07-13T09:16:22Z</dcterms:created>
  <dcterms:modified xsi:type="dcterms:W3CDTF">2018-07-17T13:18:21Z</dcterms:modified>
</cp:coreProperties>
</file>